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9"/>
  </p:notesMasterIdLst>
  <p:sldIdLst>
    <p:sldId id="256" r:id="rId2"/>
    <p:sldId id="257" r:id="rId3"/>
    <p:sldId id="1239" r:id="rId4"/>
    <p:sldId id="1240" r:id="rId5"/>
    <p:sldId id="1242" r:id="rId6"/>
    <p:sldId id="1245" r:id="rId7"/>
    <p:sldId id="1271" r:id="rId8"/>
    <p:sldId id="1249" r:id="rId9"/>
    <p:sldId id="1280" r:id="rId10"/>
    <p:sldId id="1248" r:id="rId11"/>
    <p:sldId id="1276" r:id="rId12"/>
    <p:sldId id="1268" r:id="rId13"/>
    <p:sldId id="1291" r:id="rId14"/>
    <p:sldId id="1266" r:id="rId15"/>
    <p:sldId id="1267" r:id="rId16"/>
    <p:sldId id="1264" r:id="rId17"/>
    <p:sldId id="1265" r:id="rId18"/>
    <p:sldId id="1293" r:id="rId19"/>
    <p:sldId id="1292" r:id="rId20"/>
    <p:sldId id="1257" r:id="rId21"/>
    <p:sldId id="1252" r:id="rId22"/>
    <p:sldId id="1251" r:id="rId23"/>
    <p:sldId id="1279" r:id="rId24"/>
    <p:sldId id="1272" r:id="rId25"/>
    <p:sldId id="1273" r:id="rId26"/>
    <p:sldId id="1274" r:id="rId27"/>
    <p:sldId id="1258" r:id="rId28"/>
    <p:sldId id="1253" r:id="rId29"/>
    <p:sldId id="1254" r:id="rId30"/>
    <p:sldId id="1278" r:id="rId31"/>
    <p:sldId id="1277" r:id="rId32"/>
    <p:sldId id="1283" r:id="rId33"/>
    <p:sldId id="1294" r:id="rId34"/>
    <p:sldId id="1281" r:id="rId35"/>
    <p:sldId id="1284" r:id="rId36"/>
    <p:sldId id="1259" r:id="rId37"/>
    <p:sldId id="1255" r:id="rId38"/>
    <p:sldId id="1260" r:id="rId39"/>
    <p:sldId id="1262" r:id="rId40"/>
    <p:sldId id="1263" r:id="rId41"/>
    <p:sldId id="1285" r:id="rId42"/>
    <p:sldId id="1288" r:id="rId43"/>
    <p:sldId id="1286" r:id="rId44"/>
    <p:sldId id="1296" r:id="rId45"/>
    <p:sldId id="1295" r:id="rId46"/>
    <p:sldId id="1289" r:id="rId47"/>
    <p:sldId id="1290" r:id="rId48"/>
  </p:sldIdLst>
  <p:sldSz cx="12192000" cy="6858000"/>
  <p:notesSz cx="6858000" cy="9144000"/>
  <p:defaultTextStyle>
    <a:defPPr>
      <a:defRPr lang="x-non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AI ANH TRAN/LGEVH VS FUNCTIONAL TECHNOLOGY 3(tai2.tran@lge.com)" initials="TATVFT3" lastIdx="8" clrIdx="0">
    <p:extLst>
      <p:ext uri="{19B8F6BF-5375-455C-9EA6-DF929625EA0E}">
        <p15:presenceInfo xmlns:p15="http://schemas.microsoft.com/office/powerpoint/2012/main" userId="S-1-5-21-2543426832-1914326140-3112152631-182967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5266" autoAdjust="0"/>
    <p:restoredTop sz="97872" autoAdjust="0"/>
  </p:normalViewPr>
  <p:slideViewPr>
    <p:cSldViewPr snapToGrid="0">
      <p:cViewPr varScale="1">
        <p:scale>
          <a:sx n="121" d="100"/>
          <a:sy n="121" d="100"/>
        </p:scale>
        <p:origin x="1048" y="16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x-non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405010-5649-6C4A-B265-CF4F03B2978D}" type="datetimeFigureOut">
              <a:rPr lang="x-none" smtClean="0"/>
              <a:t>6/10/25</a:t>
            </a:fld>
            <a:endParaRPr lang="x-non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x-non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x-non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729DD5-7D86-A745-A39B-52ACF18C4790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7796371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729DD5-7D86-A745-A39B-52ACF18C4790}" type="slidenum">
              <a:rPr lang="x-none" smtClean="0"/>
              <a:t>1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1219468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  <a:p>
            <a:endParaRPr lang="x-none"/>
          </a:p>
          <a:p>
            <a:endParaRPr lang="x-non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729DD5-7D86-A745-A39B-52ACF18C4790}" type="slidenum">
              <a:rPr lang="x-none" smtClean="0"/>
              <a:t>10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9616633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  <a:p>
            <a:endParaRPr lang="x-none"/>
          </a:p>
          <a:p>
            <a:endParaRPr lang="x-non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729DD5-7D86-A745-A39B-52ACF18C4790}" type="slidenum">
              <a:rPr lang="x-none" smtClean="0"/>
              <a:t>11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6699889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  <a:p>
            <a:endParaRPr lang="x-none"/>
          </a:p>
          <a:p>
            <a:endParaRPr lang="x-non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729DD5-7D86-A745-A39B-52ACF18C4790}" type="slidenum">
              <a:rPr lang="x-none" smtClean="0"/>
              <a:t>12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0732191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1297A0-64B2-C32B-BDB1-2ED2F0C3E2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01C771B-4F6A-B49F-D14F-5C52A8D903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6BBE8A5-804D-5AD4-2CCD-6FA5D92DBE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  <a:p>
            <a:endParaRPr lang="x-none"/>
          </a:p>
          <a:p>
            <a:endParaRPr lang="x-non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D14B0D-6EAA-0871-7DC2-6707D9452B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729DD5-7D86-A745-A39B-52ACF18C4790}" type="slidenum">
              <a:rPr lang="x-none" smtClean="0"/>
              <a:t>13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755043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A517BB-CD10-E522-AE83-296CDB5C8C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287A617-D345-F278-8069-DA8BA19C67F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9935BED-4AC7-DEF2-CF32-1B0EB70747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  <a:p>
            <a:endParaRPr lang="x-none"/>
          </a:p>
          <a:p>
            <a:endParaRPr lang="x-non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3C5368-178D-D8BC-DBF7-B3EEEC7630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729DD5-7D86-A745-A39B-52ACF18C4790}" type="slidenum">
              <a:rPr lang="x-none" smtClean="0"/>
              <a:t>14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6152812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A88069-F964-4147-64AC-FD304E1F83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7740DBA-9E92-9363-A90D-3F5103A901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105FA73-295B-2549-9F68-E2E33050A7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  <a:p>
            <a:endParaRPr lang="x-none"/>
          </a:p>
          <a:p>
            <a:endParaRPr lang="x-non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1DAC74-4955-FD82-FE16-1F107F7B4EC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729DD5-7D86-A745-A39B-52ACF18C4790}" type="slidenum">
              <a:rPr lang="x-none" smtClean="0"/>
              <a:t>16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40000101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4533FA-5817-26ED-5C8B-CF2BF85C26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409B313-FE7A-36D3-D424-7AEFF65E70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A9916BF-AD38-BC18-DE25-4734B449D8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  <a:p>
            <a:endParaRPr lang="x-none"/>
          </a:p>
          <a:p>
            <a:endParaRPr lang="x-non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9B721F-F160-7574-C5D9-D1DB6942F1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729DD5-7D86-A745-A39B-52ACF18C4790}" type="slidenum">
              <a:rPr lang="x-none" smtClean="0"/>
              <a:t>17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2265231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3D0B8C-C951-751C-6A7A-8EFEB66D20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E2DAEAA-057A-500A-5044-F0C9CDFC78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ADF291C-451F-7A25-F8E8-FD31D375E7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  <a:p>
            <a:endParaRPr lang="x-none"/>
          </a:p>
          <a:p>
            <a:endParaRPr lang="x-non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457159-B805-D7B4-277A-06AB86D42D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729DD5-7D86-A745-A39B-52ACF18C4790}" type="slidenum">
              <a:rPr lang="x-none" smtClean="0"/>
              <a:t>18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0429939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5D47C5-D015-18E0-A1D8-D43DE2BA29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1585969-D8CA-2011-1CFA-CC625A7009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61EB771-9827-B5D8-488B-0BF71D34EA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  <a:p>
            <a:endParaRPr lang="x-none"/>
          </a:p>
          <a:p>
            <a:endParaRPr lang="x-non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D1F224-7CDA-46F5-E9F5-B5952FAB76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729DD5-7D86-A745-A39B-52ACF18C4790}" type="slidenum">
              <a:rPr lang="x-none" smtClean="0"/>
              <a:t>19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8648472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A9DBE0-C504-48BB-AE42-079B295629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58766B3-8E10-7192-B425-A0A3A87EEB0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15A2C4E-B8FF-B459-37FE-504180ECD1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  <a:p>
            <a:endParaRPr lang="x-none"/>
          </a:p>
          <a:p>
            <a:endParaRPr lang="x-non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D7AD0E-2C6B-1F33-8274-6DFB0D77836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729DD5-7D86-A745-A39B-52ACF18C4790}" type="slidenum">
              <a:rPr lang="x-none" smtClean="0"/>
              <a:t>21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770289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729DD5-7D86-A745-A39B-52ACF18C4790}" type="slidenum">
              <a:rPr lang="x-none" smtClean="0"/>
              <a:t>2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42906322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B04224-D2AE-6B6A-94C4-1892423BEC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ED48F65-47FB-105D-1DA5-6E907A2AAB1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F60887E-3065-A671-4BA7-9141B1541D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  <a:p>
            <a:endParaRPr lang="x-none"/>
          </a:p>
          <a:p>
            <a:endParaRPr lang="x-non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20E6A7-F3D0-9992-5113-A82B7C153F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729DD5-7D86-A745-A39B-52ACF18C4790}" type="slidenum">
              <a:rPr lang="x-none" smtClean="0"/>
              <a:t>22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63163049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B04224-D2AE-6B6A-94C4-1892423BEC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ED48F65-47FB-105D-1DA5-6E907A2AAB1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F60887E-3065-A671-4BA7-9141B1541D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  <a:p>
            <a:endParaRPr lang="x-none"/>
          </a:p>
          <a:p>
            <a:endParaRPr lang="x-non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20E6A7-F3D0-9992-5113-A82B7C153F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729DD5-7D86-A745-A39B-52ACF18C4790}" type="slidenum">
              <a:rPr lang="x-none" smtClean="0"/>
              <a:t>23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16830401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B04224-D2AE-6B6A-94C4-1892423BEC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ED48F65-47FB-105D-1DA5-6E907A2AAB1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F60887E-3065-A671-4BA7-9141B1541D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  <a:p>
            <a:endParaRPr lang="x-none"/>
          </a:p>
          <a:p>
            <a:endParaRPr lang="x-non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20E6A7-F3D0-9992-5113-A82B7C153F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729DD5-7D86-A745-A39B-52ACF18C4790}" type="slidenum">
              <a:rPr lang="x-none" smtClean="0"/>
              <a:t>24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98406292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B04224-D2AE-6B6A-94C4-1892423BEC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ED48F65-47FB-105D-1DA5-6E907A2AAB1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F60887E-3065-A671-4BA7-9141B1541D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  <a:p>
            <a:endParaRPr lang="x-none"/>
          </a:p>
          <a:p>
            <a:endParaRPr lang="x-non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20E6A7-F3D0-9992-5113-A82B7C153F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729DD5-7D86-A745-A39B-52ACF18C4790}" type="slidenum">
              <a:rPr lang="x-none" smtClean="0"/>
              <a:t>25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407382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B04224-D2AE-6B6A-94C4-1892423BEC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ED48F65-47FB-105D-1DA5-6E907A2AAB1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F60887E-3065-A671-4BA7-9141B1541D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  <a:p>
            <a:endParaRPr lang="x-none"/>
          </a:p>
          <a:p>
            <a:endParaRPr lang="x-non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20E6A7-F3D0-9992-5113-A82B7C153F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729DD5-7D86-A745-A39B-52ACF18C4790}" type="slidenum">
              <a:rPr lang="x-none" smtClean="0"/>
              <a:t>26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08198182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0F6FC4-B1BA-2A4E-A131-8A1ABAAB7A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5D4E84C-08CA-B31A-EC05-0347F44625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017C015-589B-437D-9082-36085DEB26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  <a:p>
            <a:endParaRPr lang="x-none"/>
          </a:p>
          <a:p>
            <a:endParaRPr lang="x-non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D98A60-74E5-DCB5-85BA-2FE0FDD626B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729DD5-7D86-A745-A39B-52ACF18C4790}" type="slidenum">
              <a:rPr lang="x-none" smtClean="0"/>
              <a:t>28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9100298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C66D7A-C927-3BDA-5745-54014B3C3B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82305E-B4E8-419D-0392-9AC7E8E7CD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B94DDBF-8B6D-A83E-C34F-10E031BB30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  <a:p>
            <a:endParaRPr lang="x-none"/>
          </a:p>
          <a:p>
            <a:endParaRPr lang="x-non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68E4D7-F06F-9D16-0A63-93744014845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729DD5-7D86-A745-A39B-52ACF18C4790}" type="slidenum">
              <a:rPr lang="x-none" smtClean="0"/>
              <a:t>29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73072738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C66D7A-C927-3BDA-5745-54014B3C3B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82305E-B4E8-419D-0392-9AC7E8E7CD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B94DDBF-8B6D-A83E-C34F-10E031BB30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 dirty="0"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  <a:p>
            <a:endParaRPr lang="x-none"/>
          </a:p>
          <a:p>
            <a:endParaRPr lang="x-non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68E4D7-F06F-9D16-0A63-93744014845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729DD5-7D86-A745-A39B-52ACF18C4790}" type="slidenum">
              <a:rPr lang="x-none" smtClean="0"/>
              <a:t>30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33222861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C66D7A-C927-3BDA-5745-54014B3C3B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82305E-B4E8-419D-0392-9AC7E8E7CD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B94DDBF-8B6D-A83E-C34F-10E031BB30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  <a:p>
            <a:endParaRPr lang="x-none"/>
          </a:p>
          <a:p>
            <a:endParaRPr lang="x-non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68E4D7-F06F-9D16-0A63-93744014845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729DD5-7D86-A745-A39B-52ACF18C4790}" type="slidenum">
              <a:rPr lang="x-none" smtClean="0"/>
              <a:t>31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60630498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5F6628-AF20-B348-19B1-7DF09E88D8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B117CF8-F801-0659-0BDA-4D6AB86796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8826758-5CF3-DE4B-263E-F6E918607F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  <a:p>
            <a:endParaRPr lang="x-none"/>
          </a:p>
          <a:p>
            <a:endParaRPr lang="x-non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ACA613-4D45-B3F2-0865-962810CC05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729DD5-7D86-A745-A39B-52ACF18C4790}" type="slidenum">
              <a:rPr lang="x-none" smtClean="0"/>
              <a:t>32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7588034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729DD5-7D86-A745-A39B-52ACF18C4790}" type="slidenum">
              <a:rPr lang="x-none" smtClean="0"/>
              <a:t>3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25143546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88B901-4EA3-3D2C-C31F-B43FF62DAC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2B00C90-86C7-3FB1-83F2-B6F9C2A210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0E4B981-8D14-5096-55BC-B7EDF23FBB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  <a:p>
            <a:endParaRPr lang="x-none"/>
          </a:p>
          <a:p>
            <a:endParaRPr lang="x-non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19CDB5-1CD8-9BCF-2D65-6FE1E4F41E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729DD5-7D86-A745-A39B-52ACF18C4790}" type="slidenum">
              <a:rPr lang="x-none" smtClean="0"/>
              <a:t>33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34289075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D0D773-ECA4-CDC3-806E-E60D67D2D8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1946B79-909B-172B-8E8D-FFEFFE9C6E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A2C9762-00E7-831E-AD7D-4EBCDCB684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  <a:p>
            <a:endParaRPr lang="x-none"/>
          </a:p>
          <a:p>
            <a:endParaRPr lang="x-non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B568F4-8FFF-B984-A989-FF4D175CE97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729DD5-7D86-A745-A39B-52ACF18C4790}" type="slidenum">
              <a:rPr lang="x-none" smtClean="0"/>
              <a:t>34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81720539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6B83BB-0F4E-3220-3EA2-46482ADFC1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AEF69B9-3DF3-98DC-3E9F-2649A83CBEA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A906DFF-17C4-FDF0-44EC-A1C5DEF6AC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  <a:p>
            <a:endParaRPr lang="x-none"/>
          </a:p>
          <a:p>
            <a:endParaRPr lang="x-non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4BDD19-D6D6-217E-34C5-2255F44B0B7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729DD5-7D86-A745-A39B-52ACF18C4790}" type="slidenum">
              <a:rPr lang="x-none" smtClean="0"/>
              <a:t>35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53341213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811A80-10AE-4456-9F92-B33FE57088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938CEDC-296E-A987-2507-1C6B11028AC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66090C4-BCD7-FB3D-492E-02AF4DE76E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  <a:p>
            <a:endParaRPr lang="x-none"/>
          </a:p>
          <a:p>
            <a:endParaRPr lang="x-non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9917C4-5FB9-859D-B4EB-88E5D9EC2EA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729DD5-7D86-A745-A39B-52ACF18C4790}" type="slidenum">
              <a:rPr lang="x-none" smtClean="0"/>
              <a:t>37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95498328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49263" lvl="0" indent="-268288">
              <a:buFont typeface="Arial" panose="020B0604020202020204" pitchFamily="34" charset="0"/>
              <a:buChar char="•"/>
              <a:tabLst>
                <a:tab pos="261938" algn="l"/>
              </a:tabLst>
            </a:pPr>
            <a:endParaRPr lang="en-US" b="0"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729DD5-7D86-A745-A39B-52ACF18C4790}" type="slidenum">
              <a:rPr lang="x-none" smtClean="0"/>
              <a:t>39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78411597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49263" lvl="0" indent="-268288">
              <a:buFont typeface="Arial" panose="020B0604020202020204" pitchFamily="34" charset="0"/>
              <a:buChar char="•"/>
              <a:tabLst>
                <a:tab pos="261938" algn="l"/>
              </a:tabLst>
            </a:pPr>
            <a:endParaRPr lang="en-US" b="0"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729DD5-7D86-A745-A39B-52ACF18C4790}" type="slidenum">
              <a:rPr lang="x-none" smtClean="0"/>
              <a:t>40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08840820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62CBE1-A0FC-5995-AD20-B52FB5BA8F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1CA9C1-073A-5F03-D659-2D8E294131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DF5DCB9-67AA-6396-1066-8B631F9FAE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49263" lvl="0" indent="-268288">
              <a:buFont typeface="Arial" panose="020B0604020202020204" pitchFamily="34" charset="0"/>
              <a:buChar char="•"/>
              <a:tabLst>
                <a:tab pos="261938" algn="l"/>
              </a:tabLst>
            </a:pPr>
            <a:endParaRPr lang="en-US" b="0"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E69613-0AFB-08D6-6026-F1E7144B5CA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729DD5-7D86-A745-A39B-52ACF18C4790}" type="slidenum">
              <a:rPr lang="x-none" smtClean="0"/>
              <a:t>41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13672540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A04735-2146-2214-82DF-CBA3218100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C341027-B64F-18E7-B5A7-C5101CD5D2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D243A0C-6FC2-DFD5-A37D-D173009645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49263" lvl="0" indent="-268288">
              <a:buFont typeface="Arial" panose="020B0604020202020204" pitchFamily="34" charset="0"/>
              <a:buChar char="•"/>
              <a:tabLst>
                <a:tab pos="261938" algn="l"/>
              </a:tabLst>
            </a:pPr>
            <a:endParaRPr lang="en-US" b="0"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8AFEFA-A056-2E21-0061-6A3C014F01C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729DD5-7D86-A745-A39B-52ACF18C4790}" type="slidenum">
              <a:rPr lang="x-none" smtClean="0"/>
              <a:t>42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70627715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B20DBC-68BC-0E34-7148-89054C7741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B9E305B-0E47-3FAF-6FC7-73A5559712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D86A95F-49A6-A768-769F-EFF177A8D3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49263" lvl="0" indent="-268288">
              <a:buFont typeface="Arial" panose="020B0604020202020204" pitchFamily="34" charset="0"/>
              <a:buChar char="•"/>
              <a:tabLst>
                <a:tab pos="261938" algn="l"/>
              </a:tabLst>
            </a:pPr>
            <a:endParaRPr lang="en-US" b="0"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63420F-6C79-DCA6-F96F-FC1AECB600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729DD5-7D86-A745-A39B-52ACF18C4790}" type="slidenum">
              <a:rPr lang="x-none" smtClean="0"/>
              <a:t>43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75017456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56B5E7-B567-0DA8-1FB7-7C7ED04EA7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C5152EA-7FE1-2F84-E965-75ED783758E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2DC7255-6789-7AD1-F938-9BD5D43741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49263" lvl="0" indent="-268288">
              <a:buFont typeface="Arial" panose="020B0604020202020204" pitchFamily="34" charset="0"/>
              <a:buChar char="•"/>
              <a:tabLst>
                <a:tab pos="261938" algn="l"/>
              </a:tabLst>
            </a:pPr>
            <a:endParaRPr lang="en-US" b="0"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197067-2AD8-B45E-7B36-279D930CB95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729DD5-7D86-A745-A39B-52ACF18C4790}" type="slidenum">
              <a:rPr lang="x-none" smtClean="0"/>
              <a:t>44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1439349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/>
          </a:p>
          <a:p>
            <a:endParaRPr lang="x-non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729DD5-7D86-A745-A39B-52ACF18C4790}" type="slidenum">
              <a:rPr lang="x-none" smtClean="0"/>
              <a:t>4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59455227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05E900-08EE-3B07-5004-5798836C94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CEAA3E6-3FCD-1A5A-F53B-4D9C9298F4D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5BF1B99-5B8C-AC2B-440B-C83431B6BE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49263" lvl="0" indent="-268288">
              <a:buFont typeface="Arial" panose="020B0604020202020204" pitchFamily="34" charset="0"/>
              <a:buChar char="•"/>
              <a:tabLst>
                <a:tab pos="261938" algn="l"/>
              </a:tabLst>
            </a:pPr>
            <a:endParaRPr lang="en-US" b="0"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832417-CECC-3666-0061-C25842B7353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729DD5-7D86-A745-A39B-52ACF18C4790}" type="slidenum">
              <a:rPr lang="x-none" smtClean="0"/>
              <a:t>45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44857019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413025-B1FE-1794-07D9-2EF745D9B7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85007A2-495F-2775-3224-A51945D1FA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B151259-3E22-F51B-6941-E510C5EB3A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49263" lvl="0" indent="-268288">
              <a:buFont typeface="Arial" panose="020B0604020202020204" pitchFamily="34" charset="0"/>
              <a:buChar char="•"/>
              <a:tabLst>
                <a:tab pos="261938" algn="l"/>
              </a:tabLst>
            </a:pPr>
            <a:endParaRPr lang="en-US" b="0"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BC45CA-55B7-67E8-D2C8-D002327F019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729DD5-7D86-A745-A39B-52ACF18C4790}" type="slidenum">
              <a:rPr lang="x-none" smtClean="0"/>
              <a:t>46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49108311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5704F7-4B21-9524-30DE-6F173F031B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D0F6BB2-B13A-B62F-59DB-F87D00BA5A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85C5C6D-1B28-BE33-B5FF-5240F46781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49263" lvl="0" indent="-268288">
              <a:buFont typeface="Arial" panose="020B0604020202020204" pitchFamily="34" charset="0"/>
              <a:buChar char="•"/>
              <a:tabLst>
                <a:tab pos="261938" algn="l"/>
              </a:tabLst>
            </a:pPr>
            <a:endParaRPr lang="en-US" b="0"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851FAD-6234-FBE5-A04E-61434C69B6C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729DD5-7D86-A745-A39B-52ACF18C4790}" type="slidenum">
              <a:rPr lang="x-none" smtClean="0"/>
              <a:t>47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1512843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729DD5-7D86-A745-A39B-52ACF18C4790}" type="slidenum">
              <a:rPr lang="x-none" smtClean="0"/>
              <a:t>5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2668628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729DD5-7D86-A745-A39B-52ACF18C4790}" type="slidenum">
              <a:rPr lang="x-none" smtClean="0"/>
              <a:t>6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5970046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729DD5-7D86-A745-A39B-52ACF18C4790}" type="slidenum">
              <a:rPr lang="x-none" smtClean="0"/>
              <a:t>7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0365519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6705BB-875B-8853-2B94-F6A61A72DB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3E71CDA-5529-C4CA-C208-1885FC0A54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E7553D8-6ED9-4A82-461E-3827A03B45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  <a:p>
            <a:endParaRPr lang="x-none"/>
          </a:p>
          <a:p>
            <a:endParaRPr lang="x-non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C01A53-F59A-5E50-55B8-EB1D4A20710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729DD5-7D86-A745-A39B-52ACF18C4790}" type="slidenum">
              <a:rPr lang="x-none" smtClean="0"/>
              <a:t>8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8270023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EBE86F-4E0A-5E2A-62F6-F3BC6D2ED3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261499A-1D7C-F3AB-FFD2-7AB3678DB0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51092E-ABAB-E271-FCC5-C8463C3FFC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  <a:p>
            <a:endParaRPr lang="x-none"/>
          </a:p>
          <a:p>
            <a:endParaRPr lang="x-non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22151F-A5B7-2FAE-44C3-9B4F601FE0F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729DD5-7D86-A745-A39B-52ACF18C4790}" type="slidenum">
              <a:rPr lang="x-none" smtClean="0"/>
              <a:t>9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5314515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55B68-5E05-F3EB-7E8D-26C837AF7D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6A17E7-F330-B207-DDEB-3EF4B61093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D21ACF-E1B5-AFAA-7055-4D6C138EF5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877141-0563-434F-9EF1-852D65CFAEDD}" type="datetime1">
              <a:rPr lang="en-US" smtClean="0"/>
              <a:t>10/6/25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2DA613-532D-A8C9-0277-1932BCC9A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D6D684-1D13-2A6E-F59F-756DFD2E6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F5734-750F-6F44-80C1-1680C2239495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9512180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9069C-C6BA-A7D7-5BCC-566EA9269F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5E00CD7-2F00-9A3A-C12B-71E81E49D6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349AED-BE54-87EC-84E5-11555D69CB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34D4DE-5E18-0D47-A1A0-DAA69F2DA1F5}" type="datetime1">
              <a:rPr lang="en-US" smtClean="0"/>
              <a:t>10/6/25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3620D7-7E39-627D-6375-1F9D2B62FB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E7531F-FB2A-D2C0-682C-B07A34B33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F5734-750F-6F44-80C1-1680C2239495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2224144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B7B1A08-E261-8E96-0506-12EEF043575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50FCE06-FDFA-242B-C536-368123A6F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7DA4A5-1F83-06A5-3CA6-3694411686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B79A4-2D32-6946-BEB4-A62C071A47B6}" type="datetime1">
              <a:rPr lang="en-US" smtClean="0"/>
              <a:t>10/6/25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6A4D7C-988E-F473-7052-32E8B0685B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7F3EB9-BF8B-A0EE-D8E8-E7FC18552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F5734-750F-6F44-80C1-1680C2239495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1650138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B547E-C0D9-6F9D-4477-FC438504A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8467A1-E0FE-B7E0-B875-CBF952CE21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5F6EC1-737A-9258-95D3-9ACC85D840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4877B1-D855-FC7F-0F91-9132FEEC51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F5734-750F-6F44-80C1-1680C2239495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1682682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E38360-29B0-E4B4-6A14-3A77AF1C03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C9DEAB-2A60-591D-656D-3D45C2024A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611E0D-3800-BFE4-2A72-31C9119866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9627E-A4F6-9044-9382-9A3FEB68C932}" type="datetime1">
              <a:rPr lang="en-US" smtClean="0"/>
              <a:t>10/6/25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0154EE-15DF-2A6C-2BFD-F06CB981D5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688A48-4EDD-688C-9BEA-FFE2AFD03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F5734-750F-6F44-80C1-1680C2239495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4658607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F33F7-1197-3719-0B81-FE9E83211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80C513-1CE3-AAA8-3941-34C33CB05EC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443F9F-95A0-E254-E8CC-627451E9DC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21C897-9B2A-7215-D554-253B1BA26C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EFA34-9AD6-3E40-8856-FA8DCB1E04DD}" type="datetime1">
              <a:rPr lang="en-US" smtClean="0"/>
              <a:t>10/6/25</a:t>
            </a:fld>
            <a:endParaRPr lang="x-non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8FB169-21E1-5D32-8AA9-3D6B75E2C7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CE5873-DF11-5C2F-5B7C-722612ED8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F5734-750F-6F44-80C1-1680C2239495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7676521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5D7BE-6715-F950-383D-E9E0191355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798C97-AFF5-743A-D9C6-F3E0E85480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91E37B-99AB-0CFA-D703-07A38730D5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967C4F-EC5E-DDB6-05F2-771252ECCD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938E697-C64B-AB56-439F-0E0DF00DE9C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41CCD0E-BAD3-FBBA-A0F2-22AF89F6B5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87EA0-5966-7F4A-B5AA-A44E3885A250}" type="datetime1">
              <a:rPr lang="en-US" smtClean="0"/>
              <a:t>10/6/25</a:t>
            </a:fld>
            <a:endParaRPr lang="x-non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C523237-35C6-4D59-2F1A-B98F63A765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5E41585-171E-9686-365B-01E091C79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F5734-750F-6F44-80C1-1680C2239495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8569039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0A6CFC-4AEA-DA74-E9FC-FAAF74B9E6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037FC6-DC68-5284-F8B1-2CD102FEB2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D39A2-A4E4-B042-A38E-57077A4F095E}" type="datetime1">
              <a:rPr lang="en-US" smtClean="0"/>
              <a:t>10/6/25</a:t>
            </a:fld>
            <a:endParaRPr lang="x-non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E424DE-409F-9A6A-EEEC-59B9C850EB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F1D43F-9032-1032-A8A8-BBB30C3525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F5734-750F-6F44-80C1-1680C2239495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2244217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1F2312C-ECCF-5F71-2AB2-C68D378CC6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3F0996-9061-2E49-B78D-018A8DE04C00}" type="datetime1">
              <a:rPr lang="en-US" smtClean="0"/>
              <a:t>10/6/25</a:t>
            </a:fld>
            <a:endParaRPr lang="x-non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9D2EEA5-10F1-5842-3D33-4D942B56E5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3BF4DC-043A-A7EF-2892-D57699D5C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F5734-750F-6F44-80C1-1680C2239495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6188958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054339-AFA6-6BD1-BED0-E7DB848F2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FE6B8A-EC4A-0043-3E31-E96AD5DA02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A95A84-25CD-7D46-7868-85F55A3536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FD9243-C6CB-9BC3-67D3-B020503D1B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2FA2B-27B0-9B43-AADD-4AF746C3E857}" type="datetime1">
              <a:rPr lang="en-US" smtClean="0"/>
              <a:t>10/6/25</a:t>
            </a:fld>
            <a:endParaRPr lang="x-non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3A4658-0914-BD94-890B-6AD60E0ED0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D02A91-8200-1F7E-D698-8B003BADF5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F5734-750F-6F44-80C1-1680C2239495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9153336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FC6585-8556-0D64-8C17-08C567CCFB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142BC9A-E0D9-ABEC-FE61-0843953B4AD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x-non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1E1977-4EE7-58E9-E40B-DFB5735E8D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8A11F0-ABB7-00BB-C8EF-9B1F7C4F3F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3B2EB-FFFD-4048-9731-4A1A0BF4C329}" type="datetime1">
              <a:rPr lang="en-US" smtClean="0"/>
              <a:t>10/6/25</a:t>
            </a:fld>
            <a:endParaRPr lang="x-non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20913E-99D7-A887-A365-113B110E9B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D7DFDE-FC1E-9993-8AEB-496B1AC05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F5734-750F-6F44-80C1-1680C2239495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499030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02AF78A-EECF-5E37-CE06-921C961AD2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C0A444-7159-D21B-BE05-96AF77BD3C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FFD487-665B-3F9B-A95C-1AF44BB2A9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18A1FB-997D-D64F-9EE3-168567971971}" type="datetime1">
              <a:rPr lang="en-US" smtClean="0"/>
              <a:t>10/6/25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F0EC3B-DDCB-5305-B540-2B3BA5F83E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5061B2-61D6-8F88-8486-B01C98AAEE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EF5734-750F-6F44-80C1-1680C2239495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0515783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x-non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promisesaplus.com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man7.org/linux/man-pages/man2/timer_create.2.html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taikt.github.io/sw_task/index.html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15.PNG"/><Relationship Id="rId4" Type="http://schemas.openxmlformats.org/officeDocument/2006/relationships/image" Target="../media/image3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8A48A88-95D2-AED4-021E-709267D5BCC7}"/>
              </a:ext>
            </a:extLst>
          </p:cNvPr>
          <p:cNvSpPr txBox="1"/>
          <p:nvPr/>
        </p:nvSpPr>
        <p:spPr>
          <a:xfrm>
            <a:off x="2821484" y="2453675"/>
            <a:ext cx="654905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/>
              <a:t>Event Loop Framework for Modern C++ Applications</a:t>
            </a:r>
            <a:endParaRPr lang="en-US" sz="2800" dirty="0"/>
          </a:p>
        </p:txBody>
      </p:sp>
      <p:sp>
        <p:nvSpPr>
          <p:cNvPr id="6" name="Text Box 3">
            <a:extLst>
              <a:ext uri="{FF2B5EF4-FFF2-40B4-BE49-F238E27FC236}">
                <a16:creationId xmlns:a16="http://schemas.microsoft.com/office/drawing/2014/main" id="{CB16AF12-A55A-97B4-9DA4-CE165FC0F8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98472" y="5307385"/>
            <a:ext cx="795090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marL="230188" indent="-230188" eaLnBrk="0" hangingPunct="0">
              <a:defRPr kumimoji="1" sz="1200" b="1">
                <a:solidFill>
                  <a:schemeClr val="tx1"/>
                </a:solidFill>
                <a:latin typeface="Arial" charset="0"/>
                <a:ea typeface="Dotum" pitchFamily="50" charset="-127"/>
                <a:sym typeface="Wingdings" pitchFamily="2" charset="2"/>
              </a:defRPr>
            </a:lvl1pPr>
            <a:lvl2pPr marL="742950" indent="-285750" eaLnBrk="0" hangingPunct="0">
              <a:defRPr kumimoji="1" sz="1200" b="1">
                <a:solidFill>
                  <a:schemeClr val="tx1"/>
                </a:solidFill>
                <a:latin typeface="Arial" charset="0"/>
                <a:ea typeface="Dotum" pitchFamily="50" charset="-127"/>
                <a:sym typeface="Wingdings" pitchFamily="2" charset="2"/>
              </a:defRPr>
            </a:lvl2pPr>
            <a:lvl3pPr marL="1143000" indent="-228600" eaLnBrk="0" hangingPunct="0">
              <a:defRPr kumimoji="1" sz="1200" b="1">
                <a:solidFill>
                  <a:schemeClr val="tx1"/>
                </a:solidFill>
                <a:latin typeface="Arial" charset="0"/>
                <a:ea typeface="Dotum" pitchFamily="50" charset="-127"/>
                <a:sym typeface="Wingdings" pitchFamily="2" charset="2"/>
              </a:defRPr>
            </a:lvl3pPr>
            <a:lvl4pPr marL="1600200" indent="-228600" eaLnBrk="0" hangingPunct="0">
              <a:defRPr kumimoji="1" sz="1200" b="1">
                <a:solidFill>
                  <a:schemeClr val="tx1"/>
                </a:solidFill>
                <a:latin typeface="Arial" charset="0"/>
                <a:ea typeface="Dotum" pitchFamily="50" charset="-127"/>
                <a:sym typeface="Wingdings" pitchFamily="2" charset="2"/>
              </a:defRPr>
            </a:lvl4pPr>
            <a:lvl5pPr marL="2057400" indent="-228600" eaLnBrk="0" hangingPunct="0">
              <a:defRPr kumimoji="1" sz="1200" b="1">
                <a:solidFill>
                  <a:schemeClr val="tx1"/>
                </a:solidFill>
                <a:latin typeface="Arial" charset="0"/>
                <a:ea typeface="Dotum" pitchFamily="50" charset="-127"/>
                <a:sym typeface="Wingdings" pitchFamily="2" charset="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kumimoji="1" sz="1200" b="1">
                <a:solidFill>
                  <a:schemeClr val="tx1"/>
                </a:solidFill>
                <a:latin typeface="Arial" charset="0"/>
                <a:ea typeface="Dotum" pitchFamily="50" charset="-127"/>
                <a:sym typeface="Wingdings" pitchFamily="2" charset="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kumimoji="1" sz="1200" b="1">
                <a:solidFill>
                  <a:schemeClr val="tx1"/>
                </a:solidFill>
                <a:latin typeface="Arial" charset="0"/>
                <a:ea typeface="Dotum" pitchFamily="50" charset="-127"/>
                <a:sym typeface="Wingdings" pitchFamily="2" charset="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kumimoji="1" sz="1200" b="1">
                <a:solidFill>
                  <a:schemeClr val="tx1"/>
                </a:solidFill>
                <a:latin typeface="Arial" charset="0"/>
                <a:ea typeface="Dotum" pitchFamily="50" charset="-127"/>
                <a:sym typeface="Wingdings" pitchFamily="2" charset="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kumimoji="1" sz="1200" b="1">
                <a:solidFill>
                  <a:schemeClr val="tx1"/>
                </a:solidFill>
                <a:latin typeface="Arial" charset="0"/>
                <a:ea typeface="Dotum" pitchFamily="50" charset="-127"/>
                <a:sym typeface="Wingdings" pitchFamily="2" charset="2"/>
              </a:defRPr>
            </a:lvl9pPr>
          </a:lstStyle>
          <a:p>
            <a:pPr algn="ctr" eaLnBrk="1" hangingPunct="1">
              <a:buFont typeface="Wingdings" pitchFamily="2" charset="2"/>
              <a:buNone/>
            </a:pPr>
            <a:r>
              <a:rPr lang="en-US" altLang="ko-KR" sz="1400" dirty="0">
                <a:solidFill>
                  <a:srgbClr val="000000"/>
                </a:solidFill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26/9/2025</a:t>
            </a:r>
            <a:endParaRPr lang="ko-KR" altLang="en-US" sz="1400" dirty="0">
              <a:solidFill>
                <a:srgbClr val="000000"/>
              </a:solidFill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7" name="Text Box 4">
            <a:extLst>
              <a:ext uri="{FF2B5EF4-FFF2-40B4-BE49-F238E27FC236}">
                <a16:creationId xmlns:a16="http://schemas.microsoft.com/office/drawing/2014/main" id="{E7750603-E5FA-9F07-E289-DEF2F9B243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03897" y="5696327"/>
            <a:ext cx="4384277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marL="230188" indent="-230188" eaLnBrk="0" hangingPunct="0">
              <a:defRPr kumimoji="1" sz="1200" b="1">
                <a:solidFill>
                  <a:schemeClr val="tx1"/>
                </a:solidFill>
                <a:latin typeface="Arial" charset="0"/>
                <a:ea typeface="Dotum" pitchFamily="50" charset="-127"/>
                <a:sym typeface="Wingdings" pitchFamily="2" charset="2"/>
              </a:defRPr>
            </a:lvl1pPr>
            <a:lvl2pPr marL="742950" indent="-285750" eaLnBrk="0" hangingPunct="0">
              <a:defRPr kumimoji="1" sz="1200" b="1">
                <a:solidFill>
                  <a:schemeClr val="tx1"/>
                </a:solidFill>
                <a:latin typeface="Arial" charset="0"/>
                <a:ea typeface="Dotum" pitchFamily="50" charset="-127"/>
                <a:sym typeface="Wingdings" pitchFamily="2" charset="2"/>
              </a:defRPr>
            </a:lvl2pPr>
            <a:lvl3pPr marL="1143000" indent="-228600" eaLnBrk="0" hangingPunct="0">
              <a:defRPr kumimoji="1" sz="1200" b="1">
                <a:solidFill>
                  <a:schemeClr val="tx1"/>
                </a:solidFill>
                <a:latin typeface="Arial" charset="0"/>
                <a:ea typeface="Dotum" pitchFamily="50" charset="-127"/>
                <a:sym typeface="Wingdings" pitchFamily="2" charset="2"/>
              </a:defRPr>
            </a:lvl3pPr>
            <a:lvl4pPr marL="1600200" indent="-228600" eaLnBrk="0" hangingPunct="0">
              <a:defRPr kumimoji="1" sz="1200" b="1">
                <a:solidFill>
                  <a:schemeClr val="tx1"/>
                </a:solidFill>
                <a:latin typeface="Arial" charset="0"/>
                <a:ea typeface="Dotum" pitchFamily="50" charset="-127"/>
                <a:sym typeface="Wingdings" pitchFamily="2" charset="2"/>
              </a:defRPr>
            </a:lvl4pPr>
            <a:lvl5pPr marL="2057400" indent="-228600" eaLnBrk="0" hangingPunct="0">
              <a:defRPr kumimoji="1" sz="1200" b="1">
                <a:solidFill>
                  <a:schemeClr val="tx1"/>
                </a:solidFill>
                <a:latin typeface="Arial" charset="0"/>
                <a:ea typeface="Dotum" pitchFamily="50" charset="-127"/>
                <a:sym typeface="Wingdings" pitchFamily="2" charset="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kumimoji="1" sz="1200" b="1">
                <a:solidFill>
                  <a:schemeClr val="tx1"/>
                </a:solidFill>
                <a:latin typeface="Arial" charset="0"/>
                <a:ea typeface="Dotum" pitchFamily="50" charset="-127"/>
                <a:sym typeface="Wingdings" pitchFamily="2" charset="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kumimoji="1" sz="1200" b="1">
                <a:solidFill>
                  <a:schemeClr val="tx1"/>
                </a:solidFill>
                <a:latin typeface="Arial" charset="0"/>
                <a:ea typeface="Dotum" pitchFamily="50" charset="-127"/>
                <a:sym typeface="Wingdings" pitchFamily="2" charset="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kumimoji="1" sz="1200" b="1">
                <a:solidFill>
                  <a:schemeClr val="tx1"/>
                </a:solidFill>
                <a:latin typeface="Arial" charset="0"/>
                <a:ea typeface="Dotum" pitchFamily="50" charset="-127"/>
                <a:sym typeface="Wingdings" pitchFamily="2" charset="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kumimoji="1" sz="1200" b="1">
                <a:solidFill>
                  <a:schemeClr val="tx1"/>
                </a:solidFill>
                <a:latin typeface="Arial" charset="0"/>
                <a:ea typeface="Dotum" pitchFamily="50" charset="-127"/>
                <a:sym typeface="Wingdings" pitchFamily="2" charset="2"/>
              </a:defRPr>
            </a:lvl9pPr>
          </a:lstStyle>
          <a:p>
            <a:pPr algn="ctr" eaLnBrk="1" hangingPunct="1"/>
            <a:r>
              <a:rPr lang="en-US" altLang="ko-KR" sz="1400" dirty="0">
                <a:solidFill>
                  <a:srgbClr val="000000"/>
                </a:solidFill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Tran Anh Tai - Software Engineering Team – LGEDV</a:t>
            </a:r>
            <a:br>
              <a:rPr lang="en-US" altLang="ko-KR" sz="1400" dirty="0">
                <a:solidFill>
                  <a:srgbClr val="000000"/>
                </a:solidFill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r>
              <a:rPr lang="en-US" altLang="ko-KR" sz="1100" b="0" dirty="0">
                <a:solidFill>
                  <a:srgbClr val="000000"/>
                </a:solidFill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2023 - 2024: BMW ICON SW architect</a:t>
            </a:r>
          </a:p>
          <a:p>
            <a:pPr algn="ctr" eaLnBrk="1" hangingPunct="1"/>
            <a:r>
              <a:rPr lang="en-US" altLang="ko-KR" sz="1100" b="0" dirty="0">
                <a:solidFill>
                  <a:srgbClr val="000000"/>
                </a:solidFill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  2024 - Present: Honda SW architect</a:t>
            </a:r>
            <a:endParaRPr lang="ko-KR" altLang="en-US" sz="1100" b="0" dirty="0">
              <a:solidFill>
                <a:srgbClr val="000000"/>
              </a:solidFill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FC24D0-2366-35DB-314D-2821C61BE0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2D366-9655-D84B-B77B-79E88E175CB2}" type="datetime1">
              <a:rPr lang="en-US" smtClean="0"/>
              <a:t>10/6/25</a:t>
            </a:fld>
            <a:endParaRPr lang="x-none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54287FE-9559-FCE7-2EE9-3EA9AD8D7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F5734-750F-6F44-80C1-1680C2239495}" type="slidenum">
              <a:rPr lang="x-none" smtClean="0"/>
              <a:t>1</a:t>
            </a:fld>
            <a:endParaRPr lang="x-none"/>
          </a:p>
        </p:txBody>
      </p:sp>
      <p:sp>
        <p:nvSpPr>
          <p:cNvPr id="9" name="직사각형 2">
            <a:extLst>
              <a:ext uri="{FF2B5EF4-FFF2-40B4-BE49-F238E27FC236}">
                <a16:creationId xmlns:a16="http://schemas.microsoft.com/office/drawing/2014/main" id="{E690E08F-4346-FB19-6350-D6D35A592CF7}"/>
              </a:ext>
            </a:extLst>
          </p:cNvPr>
          <p:cNvSpPr/>
          <p:nvPr/>
        </p:nvSpPr>
        <p:spPr>
          <a:xfrm>
            <a:off x="5375811" y="180980"/>
            <a:ext cx="1447810" cy="27698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 wrap="none" lIns="91429" tIns="45714" rIns="91429" bIns="45714">
            <a:spAutoFit/>
          </a:bodyPr>
          <a:lstStyle/>
          <a:p>
            <a:pPr>
              <a:defRPr/>
            </a:pPr>
            <a:r>
              <a:rPr lang="en-US" altLang="ko-KR" sz="1200" b="0" dirty="0">
                <a:solidFill>
                  <a:prstClr val="white">
                    <a:lumMod val="75000"/>
                  </a:prstClr>
                </a:solidFill>
                <a:latin typeface="Arial Narrow" pitchFamily="34" charset="0"/>
                <a:cs typeface="Arial" pitchFamily="34" charset="0"/>
              </a:rPr>
              <a:t>LGE Internal Use Only</a:t>
            </a:r>
            <a:endParaRPr lang="ko-KR" altLang="en-US" sz="1200" b="0" dirty="0">
              <a:solidFill>
                <a:prstClr val="white">
                  <a:lumMod val="75000"/>
                </a:prstClr>
              </a:solidFill>
              <a:latin typeface="Arial Narrow" pitchFamily="34" charset="0"/>
              <a:cs typeface="Arial" pitchFamily="34" charset="0"/>
            </a:endParaRPr>
          </a:p>
        </p:txBody>
      </p:sp>
      <p:cxnSp>
        <p:nvCxnSpPr>
          <p:cNvPr id="10" name="Line 2"/>
          <p:cNvCxnSpPr>
            <a:cxnSpLocks noChangeShapeType="1"/>
          </p:cNvCxnSpPr>
          <p:nvPr/>
        </p:nvCxnSpPr>
        <p:spPr bwMode="auto">
          <a:xfrm flipH="1" flipV="1">
            <a:off x="2875836" y="2270279"/>
            <a:ext cx="6440353" cy="40309"/>
          </a:xfrm>
          <a:prstGeom prst="line">
            <a:avLst/>
          </a:prstGeom>
          <a:noFill/>
          <a:ln w="127000">
            <a:solidFill>
              <a:srgbClr val="D60057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" name="Line 3"/>
          <p:cNvCxnSpPr>
            <a:cxnSpLocks noChangeShapeType="1"/>
          </p:cNvCxnSpPr>
          <p:nvPr/>
        </p:nvCxnSpPr>
        <p:spPr bwMode="auto">
          <a:xfrm flipH="1" flipV="1">
            <a:off x="2875837" y="3869162"/>
            <a:ext cx="6440352" cy="11157"/>
          </a:xfrm>
          <a:prstGeom prst="line">
            <a:avLst/>
          </a:prstGeom>
          <a:noFill/>
          <a:ln w="127000">
            <a:solidFill>
              <a:srgbClr val="C0C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" name="Rectangle 1"/>
          <p:cNvSpPr/>
          <p:nvPr/>
        </p:nvSpPr>
        <p:spPr>
          <a:xfrm>
            <a:off x="4661452" y="4053817"/>
            <a:ext cx="28691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ea typeface="Gulim"/>
              </a:rPr>
              <a:t>SW Architectural Design</a:t>
            </a:r>
            <a:endParaRPr lang="en-US" sz="105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38809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04F02E-579D-059F-8E3A-6360400138B4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CEDF7557-72DD-A34A-8659-6DD33C33D1E3}" type="datetime1">
              <a:rPr lang="en-US" smtClean="0"/>
              <a:t>10/6/25</a:t>
            </a:fld>
            <a:endParaRPr lang="x-non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C43E0CB-1822-4778-73D9-706CBBBA33C0}"/>
              </a:ext>
            </a:extLst>
          </p:cNvPr>
          <p:cNvSpPr txBox="1"/>
          <p:nvPr/>
        </p:nvSpPr>
        <p:spPr>
          <a:xfrm>
            <a:off x="0" y="-19799"/>
            <a:ext cx="52205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b="1" noProof="0">
                <a:solidFill>
                  <a:prstClr val="black"/>
                </a:solidFill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5</a:t>
            </a:r>
            <a:r>
              <a:rPr kumimoji="1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.1 Architectural Decision</a:t>
            </a:r>
            <a:r>
              <a:rPr kumimoji="1" lang="en-US" altLang="ko-KR" sz="2000" b="1" i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 - Performance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0" name="텍스트 개체 틀 3">
            <a:extLst>
              <a:ext uri="{FF2B5EF4-FFF2-40B4-BE49-F238E27FC236}">
                <a16:creationId xmlns:a16="http://schemas.microsoft.com/office/drawing/2014/main" id="{071A4545-BCD9-9593-C38A-759B55F57941}"/>
              </a:ext>
            </a:extLst>
          </p:cNvPr>
          <p:cNvSpPr txBox="1">
            <a:spLocks/>
          </p:cNvSpPr>
          <p:nvPr/>
        </p:nvSpPr>
        <p:spPr>
          <a:xfrm>
            <a:off x="71023" y="457967"/>
            <a:ext cx="4297412" cy="1377216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271463" indent="-271463">
              <a:lnSpc>
                <a:spcPct val="110000"/>
              </a:lnSpc>
              <a:spcBef>
                <a:spcPts val="300"/>
              </a:spcBef>
              <a:buFont typeface="함초롬돋움" panose="020B0604000101010101" pitchFamily="50" charset="-127"/>
              <a:buChar char="❑"/>
              <a:defRPr sz="1200" b="1">
                <a:solidFill>
                  <a:srgbClr val="000000"/>
                </a:solidFill>
                <a:latin typeface="Arial Narrow"/>
                <a:ea typeface="LG스마트체 Regular"/>
              </a:defRPr>
            </a:lvl1pPr>
          </a:lstStyle>
          <a:p>
            <a:pPr lvl="0">
              <a:lnSpc>
                <a:spcPct val="120000"/>
              </a:lnSpc>
              <a:spcBef>
                <a:spcPct val="50000"/>
              </a:spcBef>
              <a:buFont typeface="Wingdings" pitchFamily="2" charset="2"/>
              <a:buChar char="v"/>
            </a:pPr>
            <a: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TO-BE (SW Task)</a:t>
            </a:r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Strategy 1: Advanced Multi-Thread Architecture for Different Workloads</a:t>
            </a: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Main idea:</a:t>
            </a: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r>
              <a:rPr lang="en-US" b="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- SW Task uses main event loop thread for handle light/normal tasks and a separate thread for heavy task (on demand).</a:t>
            </a:r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r>
              <a:rPr lang="en-US" b="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- User selects actively proper API based on task type. Post() for light task and </a:t>
            </a:r>
            <a:r>
              <a:rPr lang="en-US" b="0" dirty="0" err="1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PostWork</a:t>
            </a:r>
            <a:r>
              <a:rPr lang="en-US" b="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() for heavy task.</a:t>
            </a:r>
            <a:br>
              <a:rPr lang="en-US" b="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Main event loop thread: Handle light/normal task</a:t>
            </a:r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- Processes non-blocking I/O operations and light/normal events</a:t>
            </a:r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- All callbacks executed on main thread ensuring responsiveness, never blocks on heavy computations.</a:t>
            </a:r>
            <a:b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1400" b="0" dirty="0"/>
          </a:p>
          <a:p>
            <a:pPr marL="0" lvl="0" indent="0">
              <a:lnSpc>
                <a:spcPct val="120000"/>
              </a:lnSpc>
              <a:spcBef>
                <a:spcPct val="50000"/>
              </a:spcBef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CPU-bound task thread: Handle heavy task</a:t>
            </a:r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- Dedicated thread for heavy processing operations (file operations, JSON parsing, crypto)</a:t>
            </a:r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- Completely isolated from main event loop thread </a:t>
            </a:r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- Communicates results back via Promise/State mechanism (introduce later)</a:t>
            </a:r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- Prevents main event loop blocking during intensive computations</a:t>
            </a:r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endParaRPr lang="en-US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endParaRPr lang="en-US" sz="1400" b="0" dirty="0"/>
          </a:p>
          <a:p>
            <a:pPr>
              <a:lnSpc>
                <a:spcPct val="120000"/>
              </a:lnSpc>
              <a:spcBef>
                <a:spcPct val="50000"/>
              </a:spcBef>
            </a:pPr>
            <a:endParaRPr lang="en-US" sz="1400" dirty="0">
              <a:latin typeface="Arial" panose="020B0604020202020204" pitchFamily="34" charset="0"/>
              <a:ea typeface="LG스마트체 Regular" panose="020B0600000101010101" pitchFamily="50" charset="-127"/>
              <a:cs typeface="Arial" panose="020B0604020202020204" pitchFamily="34" charset="0"/>
            </a:endParaRPr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endParaRPr lang="en-US" sz="1000" dirty="0">
              <a:latin typeface="Arial" panose="020B0604020202020204" pitchFamily="34" charset="0"/>
              <a:ea typeface="LG스마트체 Regular" panose="020B0600000101010101" pitchFamily="50" charset="-127"/>
              <a:cs typeface="Arial" panose="020B0604020202020204" pitchFamily="34" charset="0"/>
            </a:endParaRPr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endParaRPr lang="x-none" sz="1400">
              <a:latin typeface="Arial" panose="020B0604020202020204" pitchFamily="34" charset="0"/>
              <a:ea typeface="LG스마트체 Regular" panose="020B0600000101010101" pitchFamily="50" charset="-127"/>
              <a:cs typeface="Arial" panose="020B0604020202020204" pitchFamily="34" charset="0"/>
            </a:endParaRPr>
          </a:p>
          <a:p>
            <a:pPr marL="0" lvl="0" indent="0">
              <a:lnSpc>
                <a:spcPct val="120000"/>
              </a:lnSpc>
              <a:spcBef>
                <a:spcPct val="50000"/>
              </a:spcBef>
              <a:buNone/>
            </a:pP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endParaRPr kumimoji="1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G Smart UI SemiBold" panose="020B0700000101010101" pitchFamily="50" charset="-127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ECBCF269-E9EC-41AD-0092-D0D5808E91D2}"/>
              </a:ext>
            </a:extLst>
          </p:cNvPr>
          <p:cNvSpPr txBox="1">
            <a:spLocks/>
          </p:cNvSpPr>
          <p:nvPr/>
        </p:nvSpPr>
        <p:spPr>
          <a:xfrm>
            <a:off x="4464635" y="650113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x-none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EF5734-750F-6F44-80C1-1680C2239495}" type="slidenum">
              <a:rPr lang="x-none" smtClean="0"/>
              <a:pPr/>
              <a:t>10</a:t>
            </a:fld>
            <a:endParaRPr lang="x-none"/>
          </a:p>
        </p:txBody>
      </p:sp>
      <p:graphicFrame>
        <p:nvGraphicFramePr>
          <p:cNvPr id="6" name="표 36">
            <a:extLst>
              <a:ext uri="{FF2B5EF4-FFF2-40B4-BE49-F238E27FC236}">
                <a16:creationId xmlns:a16="http://schemas.microsoft.com/office/drawing/2014/main" id="{3B20E321-24B6-1CC4-373B-1BC0E4CF79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2059085"/>
              </p:ext>
            </p:extLst>
          </p:nvPr>
        </p:nvGraphicFramePr>
        <p:xfrm>
          <a:off x="6014721" y="137927"/>
          <a:ext cx="6099623" cy="457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75350">
                  <a:extLst>
                    <a:ext uri="{9D8B030D-6E8A-4147-A177-3AD203B41FA5}">
                      <a16:colId xmlns:a16="http://schemas.microsoft.com/office/drawing/2014/main" val="1957302077"/>
                    </a:ext>
                  </a:extLst>
                </a:gridCol>
                <a:gridCol w="5124273">
                  <a:extLst>
                    <a:ext uri="{9D8B030D-6E8A-4147-A177-3AD203B41FA5}">
                      <a16:colId xmlns:a16="http://schemas.microsoft.com/office/drawing/2014/main" val="508759771"/>
                    </a:ext>
                  </a:extLst>
                </a:gridCol>
              </a:tblGrid>
              <a:tr h="323627">
                <a:tc>
                  <a:txBody>
                    <a:bodyPr/>
                    <a:lstStyle/>
                    <a:p>
                      <a:r>
                        <a:rPr lang="en-US" sz="1200" b="0" kern="120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QA-01</a:t>
                      </a:r>
                      <a:r>
                        <a:rPr lang="x-none" sz="1200" b="0" kern="120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 </a:t>
                      </a:r>
                      <a:endParaRPr lang="en-US" sz="1200" b="0" kern="1200">
                        <a:solidFill>
                          <a:srgbClr val="C00000"/>
                        </a:solidFill>
                        <a:latin typeface="Arial" panose="020B0604020202020204" pitchFamily="34" charset="0"/>
                        <a:ea typeface="LG Smart UI SemiBold" panose="020B07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20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Framework</a:t>
                      </a:r>
                      <a:r>
                        <a:rPr lang="en-US" sz="1200" b="0" kern="1200" baseline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must h</a:t>
                      </a:r>
                      <a:r>
                        <a:rPr lang="en-US" sz="1200" b="0" kern="120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andle high-frequency events with response time under 1 sec.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2399166"/>
                  </a:ext>
                </a:extLst>
              </a:tr>
            </a:tbl>
          </a:graphicData>
        </a:graphic>
      </p:graphicFrame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7448" y="2045494"/>
            <a:ext cx="2671716" cy="279045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8178" y="719032"/>
            <a:ext cx="4808894" cy="478191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7681" y="812467"/>
            <a:ext cx="1210497" cy="714972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5220580" y="4945337"/>
            <a:ext cx="17315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rgbClr val="FF0000"/>
                </a:solidFill>
              </a:rPr>
              <a:t>Handle light/normal task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0368907" y="4813097"/>
            <a:ext cx="13192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rgbClr val="FF0000"/>
                </a:solidFill>
              </a:rPr>
              <a:t>Handle heavy task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EFF37B-83D8-CE21-403E-D610EA026B33}"/>
              </a:ext>
            </a:extLst>
          </p:cNvPr>
          <p:cNvSpPr txBox="1"/>
          <p:nvPr/>
        </p:nvSpPr>
        <p:spPr>
          <a:xfrm>
            <a:off x="8131281" y="5583262"/>
            <a:ext cx="326243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Fig 5: Communication Diagram for handling event/task</a:t>
            </a:r>
          </a:p>
        </p:txBody>
      </p:sp>
    </p:spTree>
    <p:extLst>
      <p:ext uri="{BB962C8B-B14F-4D97-AF65-F5344CB8AC3E}">
        <p14:creationId xmlns:p14="http://schemas.microsoft.com/office/powerpoint/2010/main" val="23773498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04F02E-579D-059F-8E3A-6360400138B4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CEDF7557-72DD-A34A-8659-6DD33C33D1E3}" type="datetime1">
              <a:rPr lang="en-US" smtClean="0"/>
              <a:t>10/6/25</a:t>
            </a:fld>
            <a:endParaRPr lang="x-non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C43E0CB-1822-4778-73D9-706CBBBA33C0}"/>
              </a:ext>
            </a:extLst>
          </p:cNvPr>
          <p:cNvSpPr txBox="1"/>
          <p:nvPr/>
        </p:nvSpPr>
        <p:spPr>
          <a:xfrm>
            <a:off x="0" y="-19799"/>
            <a:ext cx="52205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b="1" noProof="0">
                <a:solidFill>
                  <a:prstClr val="black"/>
                </a:solidFill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5</a:t>
            </a:r>
            <a:r>
              <a:rPr kumimoji="1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.1 Architectural Decision</a:t>
            </a:r>
            <a:r>
              <a:rPr kumimoji="1" lang="en-US" altLang="ko-KR" sz="2000" b="1" i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 - Performance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0" name="텍스트 개체 틀 3">
            <a:extLst>
              <a:ext uri="{FF2B5EF4-FFF2-40B4-BE49-F238E27FC236}">
                <a16:creationId xmlns:a16="http://schemas.microsoft.com/office/drawing/2014/main" id="{071A4545-BCD9-9593-C38A-759B55F57941}"/>
              </a:ext>
            </a:extLst>
          </p:cNvPr>
          <p:cNvSpPr txBox="1">
            <a:spLocks/>
          </p:cNvSpPr>
          <p:nvPr/>
        </p:nvSpPr>
        <p:spPr>
          <a:xfrm>
            <a:off x="71023" y="457967"/>
            <a:ext cx="4297412" cy="933095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271463" indent="-271463">
              <a:lnSpc>
                <a:spcPct val="110000"/>
              </a:lnSpc>
              <a:spcBef>
                <a:spcPts val="300"/>
              </a:spcBef>
              <a:buFont typeface="함초롬돋움" panose="020B0604000101010101" pitchFamily="50" charset="-127"/>
              <a:buChar char="❑"/>
              <a:defRPr sz="1200" b="1">
                <a:solidFill>
                  <a:srgbClr val="000000"/>
                </a:solidFill>
                <a:latin typeface="Arial Narrow"/>
                <a:ea typeface="LG스마트체 Regular"/>
              </a:defRPr>
            </a:lvl1pPr>
          </a:lstStyle>
          <a:p>
            <a:pPr lvl="0">
              <a:lnSpc>
                <a:spcPct val="120000"/>
              </a:lnSpc>
              <a:spcBef>
                <a:spcPct val="50000"/>
              </a:spcBef>
              <a:buFont typeface="Wingdings" pitchFamily="2" charset="2"/>
              <a:buChar char="v"/>
            </a:pPr>
            <a: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TO-BE (SW Task)</a:t>
            </a:r>
          </a:p>
          <a:p>
            <a:pPr marL="0" lvl="0" indent="0">
              <a:lnSpc>
                <a:spcPct val="120000"/>
              </a:lnSpc>
              <a:spcBef>
                <a:spcPct val="50000"/>
              </a:spcBef>
              <a:buNone/>
            </a:pPr>
            <a: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Strategy 1: Advanced Multi-Thread Architecture for Different Workloads</a:t>
            </a: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endParaRPr lang="en-US" sz="1000" dirty="0">
              <a:latin typeface="Arial" panose="020B0604020202020204" pitchFamily="34" charset="0"/>
              <a:ea typeface="LG스마트체 Regular" panose="020B0600000101010101" pitchFamily="50" charset="-127"/>
              <a:cs typeface="Arial" panose="020B0604020202020204" pitchFamily="34" charset="0"/>
            </a:endParaRPr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r>
              <a:rPr lang="en-US" b="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- Client uses post() for light/normal</a:t>
            </a:r>
            <a:br>
              <a:rPr lang="en-US" b="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r>
              <a:rPr lang="en-US" b="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task and </a:t>
            </a:r>
            <a:r>
              <a:rPr lang="en-US" b="0" dirty="0" err="1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postWork</a:t>
            </a:r>
            <a:r>
              <a:rPr lang="en-US" b="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() for heavy task.</a:t>
            </a:r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r>
              <a:rPr lang="en-US" b="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- For light task, it is handled in </a:t>
            </a:r>
            <a:br>
              <a:rPr lang="en-US" b="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r>
              <a:rPr lang="en-US" b="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main event loop thread (non-blocking)</a:t>
            </a:r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r>
              <a:rPr lang="en-US" b="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- For heavy task, it is handled asynchronously in </a:t>
            </a:r>
            <a:br>
              <a:rPr lang="en-US" b="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r>
              <a:rPr lang="en-US" b="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separate thread, then send back result</a:t>
            </a:r>
            <a:br>
              <a:rPr lang="en-US" b="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r>
              <a:rPr lang="en-US" b="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to main event loop thread to callback </a:t>
            </a:r>
            <a:br>
              <a:rPr lang="en-US" b="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r>
              <a:rPr lang="en-US" b="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response to Client through Promise </a:t>
            </a:r>
            <a:br>
              <a:rPr lang="en-US" b="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r>
              <a:rPr lang="en-US" b="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system (introduce later).</a:t>
            </a: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endParaRPr lang="x-none" sz="1400">
              <a:latin typeface="Arial" panose="020B0604020202020204" pitchFamily="34" charset="0"/>
              <a:ea typeface="LG스마트체 Regular" panose="020B0600000101010101" pitchFamily="50" charset="-127"/>
              <a:cs typeface="Arial" panose="020B0604020202020204" pitchFamily="34" charset="0"/>
            </a:endParaRPr>
          </a:p>
          <a:p>
            <a:pPr marL="0" lvl="0" indent="0">
              <a:lnSpc>
                <a:spcPct val="120000"/>
              </a:lnSpc>
              <a:spcBef>
                <a:spcPct val="50000"/>
              </a:spcBef>
              <a:buNone/>
            </a:pP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endParaRPr kumimoji="1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G Smart UI SemiBold" panose="020B0700000101010101" pitchFamily="50" charset="-127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ECBCF269-E9EC-41AD-0092-D0D5808E91D2}"/>
              </a:ext>
            </a:extLst>
          </p:cNvPr>
          <p:cNvSpPr txBox="1">
            <a:spLocks/>
          </p:cNvSpPr>
          <p:nvPr/>
        </p:nvSpPr>
        <p:spPr>
          <a:xfrm>
            <a:off x="4464635" y="650113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x-none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EF5734-750F-6F44-80C1-1680C2239495}" type="slidenum">
              <a:rPr lang="x-none" smtClean="0"/>
              <a:pPr/>
              <a:t>11</a:t>
            </a:fld>
            <a:endParaRPr lang="x-none"/>
          </a:p>
        </p:txBody>
      </p:sp>
      <p:graphicFrame>
        <p:nvGraphicFramePr>
          <p:cNvPr id="6" name="표 36">
            <a:extLst>
              <a:ext uri="{FF2B5EF4-FFF2-40B4-BE49-F238E27FC236}">
                <a16:creationId xmlns:a16="http://schemas.microsoft.com/office/drawing/2014/main" id="{3B20E321-24B6-1CC4-373B-1BC0E4CF7965}"/>
              </a:ext>
            </a:extLst>
          </p:cNvPr>
          <p:cNvGraphicFramePr>
            <a:graphicFrameLocks noGrp="1"/>
          </p:cNvGraphicFramePr>
          <p:nvPr/>
        </p:nvGraphicFramePr>
        <p:xfrm>
          <a:off x="6014721" y="137927"/>
          <a:ext cx="6099623" cy="457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75350">
                  <a:extLst>
                    <a:ext uri="{9D8B030D-6E8A-4147-A177-3AD203B41FA5}">
                      <a16:colId xmlns:a16="http://schemas.microsoft.com/office/drawing/2014/main" val="1957302077"/>
                    </a:ext>
                  </a:extLst>
                </a:gridCol>
                <a:gridCol w="5124273">
                  <a:extLst>
                    <a:ext uri="{9D8B030D-6E8A-4147-A177-3AD203B41FA5}">
                      <a16:colId xmlns:a16="http://schemas.microsoft.com/office/drawing/2014/main" val="508759771"/>
                    </a:ext>
                  </a:extLst>
                </a:gridCol>
              </a:tblGrid>
              <a:tr h="323627">
                <a:tc>
                  <a:txBody>
                    <a:bodyPr/>
                    <a:lstStyle/>
                    <a:p>
                      <a:r>
                        <a:rPr lang="en-US" sz="1200" b="0" kern="120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QA-01</a:t>
                      </a:r>
                      <a:r>
                        <a:rPr lang="x-none" sz="1200" b="0" kern="120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 </a:t>
                      </a:r>
                      <a:endParaRPr lang="en-US" sz="1200" b="0" kern="1200">
                        <a:solidFill>
                          <a:srgbClr val="C00000"/>
                        </a:solidFill>
                        <a:latin typeface="Arial" panose="020B0604020202020204" pitchFamily="34" charset="0"/>
                        <a:ea typeface="LG Smart UI SemiBold" panose="020B07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20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Framework</a:t>
                      </a:r>
                      <a:r>
                        <a:rPr lang="en-US" sz="1200" b="0" kern="1200" baseline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must h</a:t>
                      </a:r>
                      <a:r>
                        <a:rPr lang="en-US" sz="1200" b="0" kern="120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andle high-frequency events with response time under 1 sec.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2399166"/>
                  </a:ext>
                </a:extLst>
              </a:tr>
            </a:tbl>
          </a:graphicData>
        </a:graphic>
      </p:graphicFrame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1037" y="1767452"/>
            <a:ext cx="3985647" cy="4168399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2187" y="1312048"/>
            <a:ext cx="3656786" cy="46238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D58378E-74C1-0DF2-527E-B6C91B5AF7FC}"/>
              </a:ext>
            </a:extLst>
          </p:cNvPr>
          <p:cNvSpPr txBox="1"/>
          <p:nvPr/>
        </p:nvSpPr>
        <p:spPr>
          <a:xfrm>
            <a:off x="3752878" y="6040099"/>
            <a:ext cx="329609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Fig 6: Sequence Diagram for handling light/normal task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788E71-3A25-E92D-A4B5-92168CB50E22}"/>
              </a:ext>
            </a:extLst>
          </p:cNvPr>
          <p:cNvSpPr txBox="1"/>
          <p:nvPr/>
        </p:nvSpPr>
        <p:spPr>
          <a:xfrm>
            <a:off x="8267322" y="6047923"/>
            <a:ext cx="37593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Fig 7: Sequence Diagram for handling heavy task (simple view)</a:t>
            </a:r>
          </a:p>
        </p:txBody>
      </p:sp>
    </p:spTree>
    <p:extLst>
      <p:ext uri="{BB962C8B-B14F-4D97-AF65-F5344CB8AC3E}">
        <p14:creationId xmlns:p14="http://schemas.microsoft.com/office/powerpoint/2010/main" val="35079633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04F02E-579D-059F-8E3A-6360400138B4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CEDF7557-72DD-A34A-8659-6DD33C33D1E3}" type="datetime1">
              <a:rPr lang="en-US" smtClean="0"/>
              <a:t>10/6/25</a:t>
            </a:fld>
            <a:endParaRPr lang="x-non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C43E0CB-1822-4778-73D9-706CBBBA33C0}"/>
              </a:ext>
            </a:extLst>
          </p:cNvPr>
          <p:cNvSpPr txBox="1"/>
          <p:nvPr/>
        </p:nvSpPr>
        <p:spPr>
          <a:xfrm>
            <a:off x="0" y="-19799"/>
            <a:ext cx="52205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b="1" noProof="0">
                <a:solidFill>
                  <a:prstClr val="black"/>
                </a:solidFill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5</a:t>
            </a:r>
            <a:r>
              <a:rPr kumimoji="1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.1 Architectural Decision</a:t>
            </a:r>
            <a:r>
              <a:rPr kumimoji="1" lang="en-US" altLang="ko-KR" sz="2000" b="1" i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 - Performance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0" name="텍스트 개체 틀 3">
            <a:extLst>
              <a:ext uri="{FF2B5EF4-FFF2-40B4-BE49-F238E27FC236}">
                <a16:creationId xmlns:a16="http://schemas.microsoft.com/office/drawing/2014/main" id="{071A4545-BCD9-9593-C38A-759B55F57941}"/>
              </a:ext>
            </a:extLst>
          </p:cNvPr>
          <p:cNvSpPr txBox="1">
            <a:spLocks/>
          </p:cNvSpPr>
          <p:nvPr/>
        </p:nvSpPr>
        <p:spPr>
          <a:xfrm>
            <a:off x="71023" y="457967"/>
            <a:ext cx="4115664" cy="777668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271463" indent="-271463">
              <a:lnSpc>
                <a:spcPct val="110000"/>
              </a:lnSpc>
              <a:spcBef>
                <a:spcPts val="300"/>
              </a:spcBef>
              <a:buFont typeface="함초롬돋움" panose="020B0604000101010101" pitchFamily="50" charset="-127"/>
              <a:buChar char="❑"/>
              <a:defRPr sz="1200" b="1">
                <a:solidFill>
                  <a:srgbClr val="000000"/>
                </a:solidFill>
                <a:latin typeface="Arial Narrow"/>
                <a:ea typeface="LG스마트체 Regular"/>
              </a:defRPr>
            </a:lvl1pPr>
          </a:lstStyle>
          <a:p>
            <a:pPr lvl="0">
              <a:lnSpc>
                <a:spcPct val="120000"/>
              </a:lnSpc>
              <a:spcBef>
                <a:spcPct val="50000"/>
              </a:spcBef>
              <a:buFont typeface="Wingdings" pitchFamily="2" charset="2"/>
              <a:buChar char="v"/>
            </a:pPr>
            <a: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TO-BE (SW Task)</a:t>
            </a:r>
          </a:p>
          <a:p>
            <a:pPr>
              <a:lnSpc>
                <a:spcPct val="120000"/>
              </a:lnSpc>
              <a:spcBef>
                <a:spcPct val="50000"/>
              </a:spcBef>
            </a:pPr>
            <a: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Strategy 1: Advanced Multi-Thread Architecture for Different Workloads</a:t>
            </a:r>
            <a:endParaRPr lang="en-US" sz="1000" dirty="0">
              <a:latin typeface="Arial" panose="020B0604020202020204" pitchFamily="34" charset="0"/>
              <a:ea typeface="LG스마트체 Regular" panose="020B0600000101010101" pitchFamily="50" charset="-127"/>
              <a:cs typeface="Arial" panose="020B0604020202020204" pitchFamily="34" charset="0"/>
            </a:endParaRPr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r>
              <a:rPr lang="en-US" b="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- This diagram shows interaction of internal components of SW task (Main event loop thread, Promise system, CPU-bound task thread)</a:t>
            </a:r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endParaRPr lang="x-none" sz="1400">
              <a:latin typeface="Arial" panose="020B0604020202020204" pitchFamily="34" charset="0"/>
              <a:ea typeface="LG스마트체 Regular" panose="020B0600000101010101" pitchFamily="50" charset="-127"/>
              <a:cs typeface="Arial" panose="020B0604020202020204" pitchFamily="34" charset="0"/>
            </a:endParaRPr>
          </a:p>
          <a:p>
            <a:pPr marL="0" lvl="0" indent="0">
              <a:lnSpc>
                <a:spcPct val="120000"/>
              </a:lnSpc>
              <a:spcBef>
                <a:spcPct val="50000"/>
              </a:spcBef>
              <a:buNone/>
            </a:pP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endParaRPr kumimoji="1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G Smart UI SemiBold" panose="020B0700000101010101" pitchFamily="50" charset="-127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ECBCF269-E9EC-41AD-0092-D0D5808E91D2}"/>
              </a:ext>
            </a:extLst>
          </p:cNvPr>
          <p:cNvSpPr txBox="1">
            <a:spLocks/>
          </p:cNvSpPr>
          <p:nvPr/>
        </p:nvSpPr>
        <p:spPr>
          <a:xfrm>
            <a:off x="4464635" y="650113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x-none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EF5734-750F-6F44-80C1-1680C2239495}" type="slidenum">
              <a:rPr lang="x-none" smtClean="0"/>
              <a:pPr/>
              <a:t>12</a:t>
            </a:fld>
            <a:endParaRPr lang="x-none"/>
          </a:p>
        </p:txBody>
      </p:sp>
      <p:graphicFrame>
        <p:nvGraphicFramePr>
          <p:cNvPr id="6" name="표 36">
            <a:extLst>
              <a:ext uri="{FF2B5EF4-FFF2-40B4-BE49-F238E27FC236}">
                <a16:creationId xmlns:a16="http://schemas.microsoft.com/office/drawing/2014/main" id="{3B20E321-24B6-1CC4-373B-1BC0E4CF79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2031772"/>
              </p:ext>
            </p:extLst>
          </p:nvPr>
        </p:nvGraphicFramePr>
        <p:xfrm>
          <a:off x="6014721" y="28721"/>
          <a:ext cx="6099623" cy="457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75350">
                  <a:extLst>
                    <a:ext uri="{9D8B030D-6E8A-4147-A177-3AD203B41FA5}">
                      <a16:colId xmlns:a16="http://schemas.microsoft.com/office/drawing/2014/main" val="1957302077"/>
                    </a:ext>
                  </a:extLst>
                </a:gridCol>
                <a:gridCol w="5124273">
                  <a:extLst>
                    <a:ext uri="{9D8B030D-6E8A-4147-A177-3AD203B41FA5}">
                      <a16:colId xmlns:a16="http://schemas.microsoft.com/office/drawing/2014/main" val="508759771"/>
                    </a:ext>
                  </a:extLst>
                </a:gridCol>
              </a:tblGrid>
              <a:tr h="323627">
                <a:tc>
                  <a:txBody>
                    <a:bodyPr/>
                    <a:lstStyle/>
                    <a:p>
                      <a:r>
                        <a:rPr lang="en-US" sz="1200" b="0" kern="120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QA-01</a:t>
                      </a:r>
                      <a:r>
                        <a:rPr lang="x-none" sz="1200" b="0" kern="120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 </a:t>
                      </a:r>
                      <a:endParaRPr lang="en-US" sz="1200" b="0" kern="1200">
                        <a:solidFill>
                          <a:srgbClr val="C00000"/>
                        </a:solidFill>
                        <a:latin typeface="Arial" panose="020B0604020202020204" pitchFamily="34" charset="0"/>
                        <a:ea typeface="LG Smart UI SemiBold" panose="020B07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20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Framework</a:t>
                      </a:r>
                      <a:r>
                        <a:rPr lang="en-US" sz="1200" b="0" kern="1200" baseline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must h</a:t>
                      </a:r>
                      <a:r>
                        <a:rPr lang="en-US" sz="1200" b="0" kern="120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andle high-frequency events with response time under 1 sec.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2399166"/>
                  </a:ext>
                </a:extLst>
              </a:tr>
            </a:tbl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2781" y="609013"/>
            <a:ext cx="7959219" cy="552070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FB6A251-25AD-89D6-85C2-F1F306437198}"/>
              </a:ext>
            </a:extLst>
          </p:cNvPr>
          <p:cNvSpPr txBox="1"/>
          <p:nvPr/>
        </p:nvSpPr>
        <p:spPr>
          <a:xfrm>
            <a:off x="6679744" y="6192317"/>
            <a:ext cx="383470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Fig 8: Sequence Diagram for handling heavy task (detailed view)</a:t>
            </a:r>
          </a:p>
        </p:txBody>
      </p:sp>
    </p:spTree>
    <p:extLst>
      <p:ext uri="{BB962C8B-B14F-4D97-AF65-F5344CB8AC3E}">
        <p14:creationId xmlns:p14="http://schemas.microsoft.com/office/powerpoint/2010/main" val="24683214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3AFA40-8218-8E4A-D772-AAE9B93F33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FCF3AE6-B6C5-DBB5-9FCC-F49C7F503936}"/>
              </a:ext>
            </a:extLst>
          </p:cNvPr>
          <p:cNvSpPr txBox="1"/>
          <p:nvPr/>
        </p:nvSpPr>
        <p:spPr>
          <a:xfrm>
            <a:off x="0" y="-19799"/>
            <a:ext cx="52205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b="1" noProof="0">
                <a:solidFill>
                  <a:prstClr val="black"/>
                </a:solidFill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5</a:t>
            </a:r>
            <a:r>
              <a:rPr kumimoji="1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.1 Architectural Decision</a:t>
            </a:r>
            <a:r>
              <a:rPr kumimoji="1" lang="en-US" altLang="ko-KR" sz="2000" b="1" i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 - Performance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0" name="텍스트 개체 틀 3">
            <a:extLst>
              <a:ext uri="{FF2B5EF4-FFF2-40B4-BE49-F238E27FC236}">
                <a16:creationId xmlns:a16="http://schemas.microsoft.com/office/drawing/2014/main" id="{742A0EE0-4629-8D0F-5C60-03301D1312FA}"/>
              </a:ext>
            </a:extLst>
          </p:cNvPr>
          <p:cNvSpPr txBox="1">
            <a:spLocks/>
          </p:cNvSpPr>
          <p:nvPr/>
        </p:nvSpPr>
        <p:spPr>
          <a:xfrm>
            <a:off x="113846" y="437875"/>
            <a:ext cx="4297412" cy="113453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271463" indent="-271463">
              <a:lnSpc>
                <a:spcPct val="110000"/>
              </a:lnSpc>
              <a:spcBef>
                <a:spcPts val="300"/>
              </a:spcBef>
              <a:buFont typeface="함초롬돋움" panose="020B0604000101010101" pitchFamily="50" charset="-127"/>
              <a:buChar char="❑"/>
              <a:defRPr sz="1200" b="1">
                <a:solidFill>
                  <a:srgbClr val="000000"/>
                </a:solidFill>
                <a:latin typeface="Arial Narrow"/>
                <a:ea typeface="LG스마트체 Regular"/>
              </a:defRPr>
            </a:lvl1pPr>
          </a:lstStyle>
          <a:p>
            <a:pPr lvl="0">
              <a:lnSpc>
                <a:spcPct val="120000"/>
              </a:lnSpc>
              <a:spcBef>
                <a:spcPct val="50000"/>
              </a:spcBef>
              <a:buFont typeface="Wingdings" pitchFamily="2" charset="2"/>
              <a:buChar char="v"/>
            </a:pPr>
            <a: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TO-BE (SW Task)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Strategy 2: use Concurrency</a:t>
            </a:r>
            <a:endParaRPr lang="en-US" sz="1400" dirty="0">
              <a:latin typeface="Arial" panose="020B0604020202020204" pitchFamily="34" charset="0"/>
              <a:ea typeface="LG스마트체 Regular" panose="020B0600000101010101" pitchFamily="50" charset="-127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Issue of synchronous call:</a:t>
            </a: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r>
              <a:rPr lang="en-US" b="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- Sync call blocks CPU and caller has to wait result response.</a:t>
            </a:r>
          </a:p>
          <a:p>
            <a:pPr marL="0" indent="0">
              <a:buNone/>
            </a:pPr>
            <a:r>
              <a:rPr lang="en-US" b="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- Caller cannot do other job during waiting time, reducing efficiency</a:t>
            </a:r>
            <a:br>
              <a:rPr lang="en-US" b="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endParaRPr lang="en-US" sz="1400" dirty="0">
              <a:latin typeface="Arial" panose="020B0604020202020204" pitchFamily="34" charset="0"/>
              <a:ea typeface="LG스마트체 Regular" panose="020B0600000101010101" pitchFamily="50" charset="-127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Technical Constraints</a:t>
            </a:r>
          </a:p>
          <a:p>
            <a:pPr marL="0" indent="0">
              <a:buNone/>
            </a:pPr>
            <a:r>
              <a:rPr lang="en-US" b="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- C++ 20 provides Coroutines feature to support asynchronous operation effectively.</a:t>
            </a:r>
          </a:p>
          <a:p>
            <a:pPr marL="0" indent="0">
              <a:buNone/>
            </a:pPr>
            <a:r>
              <a:rPr lang="en-US" b="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- JavaScript provides Promise A+ standard: Efficient for handling async operation with low cost.</a:t>
            </a:r>
            <a:br>
              <a:rPr lang="en-US" b="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r>
              <a:rPr lang="en-US" b="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  <a:hlinkClick r:id="rId3"/>
              </a:rPr>
              <a:t>https://promisesaplus.com/</a:t>
            </a: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endParaRPr lang="en-US" sz="1400" dirty="0">
              <a:latin typeface="Arial" panose="020B0604020202020204" pitchFamily="34" charset="0"/>
              <a:ea typeface="LG스마트체 Regular" panose="020B0600000101010101" pitchFamily="50" charset="-127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Propose asynchronous helper</a:t>
            </a:r>
          </a:p>
          <a:p>
            <a:pPr marL="0" indent="0">
              <a:buNone/>
            </a:pPr>
            <a:r>
              <a:rPr lang="en-US" b="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- Propose an Async helper based on JavaScript Promise A+ standard and Coroutines C++ 20 (both features run independently): provide rich async API options for user</a:t>
            </a:r>
          </a:p>
          <a:p>
            <a:pPr marL="0" indent="0">
              <a:buNone/>
            </a:pPr>
            <a:r>
              <a:rPr lang="en-US" b="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- Async Helper avoids </a:t>
            </a:r>
            <a:r>
              <a:rPr lang="en-US" b="0" dirty="0">
                <a:solidFill>
                  <a:srgbClr val="FF0000"/>
                </a:solidFill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Callback hell problem</a:t>
            </a:r>
            <a:r>
              <a:rPr lang="en-US" b="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 and provides convenient usage for Client code.</a:t>
            </a:r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endParaRPr lang="en-US" sz="1000" dirty="0">
              <a:latin typeface="Arial" panose="020B0604020202020204" pitchFamily="34" charset="0"/>
              <a:ea typeface="LG스마트체 Regular" panose="020B0600000101010101" pitchFamily="50" charset="-127"/>
              <a:cs typeface="Arial" panose="020B0604020202020204" pitchFamily="34" charset="0"/>
            </a:endParaRPr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endParaRPr lang="x-none" sz="1400">
              <a:latin typeface="Arial" panose="020B0604020202020204" pitchFamily="34" charset="0"/>
              <a:ea typeface="LG스마트체 Regular" panose="020B0600000101010101" pitchFamily="50" charset="-127"/>
              <a:cs typeface="Arial" panose="020B0604020202020204" pitchFamily="34" charset="0"/>
            </a:endParaRPr>
          </a:p>
          <a:p>
            <a:pPr marL="0" lvl="0" indent="0">
              <a:lnSpc>
                <a:spcPct val="120000"/>
              </a:lnSpc>
              <a:spcBef>
                <a:spcPct val="50000"/>
              </a:spcBef>
              <a:buNone/>
            </a:pP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endParaRPr kumimoji="1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G Smart UI SemiBold" panose="020B0700000101010101" pitchFamily="50" charset="-127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38910D45-F4CF-8EFB-4628-F5BB4FA71FD0}"/>
              </a:ext>
            </a:extLst>
          </p:cNvPr>
          <p:cNvSpPr txBox="1">
            <a:spLocks/>
          </p:cNvSpPr>
          <p:nvPr/>
        </p:nvSpPr>
        <p:spPr>
          <a:xfrm>
            <a:off x="4464635" y="650113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x-none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EF5734-750F-6F44-80C1-1680C2239495}" type="slidenum">
              <a:rPr lang="x-none" smtClean="0"/>
              <a:pPr/>
              <a:t>13</a:t>
            </a:fld>
            <a:endParaRPr lang="x-none"/>
          </a:p>
        </p:txBody>
      </p:sp>
      <p:graphicFrame>
        <p:nvGraphicFramePr>
          <p:cNvPr id="6" name="표 36">
            <a:extLst>
              <a:ext uri="{FF2B5EF4-FFF2-40B4-BE49-F238E27FC236}">
                <a16:creationId xmlns:a16="http://schemas.microsoft.com/office/drawing/2014/main" id="{79485232-3959-0E97-C9CB-94E654EC33ED}"/>
              </a:ext>
            </a:extLst>
          </p:cNvPr>
          <p:cNvGraphicFramePr>
            <a:graphicFrameLocks noGrp="1"/>
          </p:cNvGraphicFramePr>
          <p:nvPr/>
        </p:nvGraphicFramePr>
        <p:xfrm>
          <a:off x="6021354" y="15915"/>
          <a:ext cx="6099623" cy="457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75350">
                  <a:extLst>
                    <a:ext uri="{9D8B030D-6E8A-4147-A177-3AD203B41FA5}">
                      <a16:colId xmlns:a16="http://schemas.microsoft.com/office/drawing/2014/main" val="1957302077"/>
                    </a:ext>
                  </a:extLst>
                </a:gridCol>
                <a:gridCol w="5124273">
                  <a:extLst>
                    <a:ext uri="{9D8B030D-6E8A-4147-A177-3AD203B41FA5}">
                      <a16:colId xmlns:a16="http://schemas.microsoft.com/office/drawing/2014/main" val="508759771"/>
                    </a:ext>
                  </a:extLst>
                </a:gridCol>
              </a:tblGrid>
              <a:tr h="323627">
                <a:tc>
                  <a:txBody>
                    <a:bodyPr/>
                    <a:lstStyle/>
                    <a:p>
                      <a:r>
                        <a:rPr lang="en-US" sz="1200" b="0" kern="120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QA-01</a:t>
                      </a:r>
                      <a:r>
                        <a:rPr lang="x-none" sz="1200" b="0" kern="120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 </a:t>
                      </a:r>
                      <a:endParaRPr lang="en-US" sz="1200" b="0" kern="1200">
                        <a:solidFill>
                          <a:srgbClr val="C00000"/>
                        </a:solidFill>
                        <a:latin typeface="Arial" panose="020B0604020202020204" pitchFamily="34" charset="0"/>
                        <a:ea typeface="LG Smart UI SemiBold" panose="020B07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20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Framework</a:t>
                      </a:r>
                      <a:r>
                        <a:rPr lang="en-US" sz="1200" b="0" kern="1200" baseline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must h</a:t>
                      </a:r>
                      <a:r>
                        <a:rPr lang="en-US" sz="1200" b="0" kern="120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andle high-frequency events with response time under 1 sec.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2399166"/>
                  </a:ext>
                </a:extLst>
              </a:tr>
            </a:tbl>
          </a:graphicData>
        </a:graphic>
      </p:graphicFrame>
      <p:pic>
        <p:nvPicPr>
          <p:cNvPr id="11" name="Picture 10">
            <a:extLst>
              <a:ext uri="{FF2B5EF4-FFF2-40B4-BE49-F238E27FC236}">
                <a16:creationId xmlns:a16="http://schemas.microsoft.com/office/drawing/2014/main" id="{5EF91E05-B376-B537-C2E8-B5A4A48474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7457" y="4826035"/>
            <a:ext cx="1280697" cy="58268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1F14E45-A0E4-5C9C-CB4D-15E3CBB795DB}"/>
              </a:ext>
            </a:extLst>
          </p:cNvPr>
          <p:cNvSpPr txBox="1"/>
          <p:nvPr/>
        </p:nvSpPr>
        <p:spPr>
          <a:xfrm>
            <a:off x="7363457" y="4963962"/>
            <a:ext cx="222849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Fig 9: Module view for Async Helper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C5FFA68-D846-339F-7641-FB03F110C4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55589" y="898023"/>
            <a:ext cx="7422565" cy="3794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6255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3C94A1-1E73-8B2A-284F-3F2108CE38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E6596A-A02C-EEB2-8F8A-AEE38D92E26F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CEDF7557-72DD-A34A-8659-6DD33C33D1E3}" type="datetime1">
              <a:rPr lang="en-US" smtClean="0"/>
              <a:t>10/6/25</a:t>
            </a:fld>
            <a:endParaRPr lang="x-non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8E5659-73D7-5471-1BF0-CD4FE07A724E}"/>
              </a:ext>
            </a:extLst>
          </p:cNvPr>
          <p:cNvSpPr txBox="1"/>
          <p:nvPr/>
        </p:nvSpPr>
        <p:spPr>
          <a:xfrm>
            <a:off x="0" y="-19799"/>
            <a:ext cx="52205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b="1" noProof="0">
                <a:solidFill>
                  <a:prstClr val="black"/>
                </a:solidFill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5</a:t>
            </a:r>
            <a:r>
              <a:rPr kumimoji="1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.1 Architectural Decision</a:t>
            </a:r>
            <a:r>
              <a:rPr kumimoji="1" lang="en-US" altLang="ko-KR" sz="2000" b="1" i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 - Performance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0" name="텍스트 개체 틀 3">
            <a:extLst>
              <a:ext uri="{FF2B5EF4-FFF2-40B4-BE49-F238E27FC236}">
                <a16:creationId xmlns:a16="http://schemas.microsoft.com/office/drawing/2014/main" id="{8AD6B0F8-C2B3-3877-47EC-37CD49C4581A}"/>
              </a:ext>
            </a:extLst>
          </p:cNvPr>
          <p:cNvSpPr txBox="1">
            <a:spLocks/>
          </p:cNvSpPr>
          <p:nvPr/>
        </p:nvSpPr>
        <p:spPr>
          <a:xfrm>
            <a:off x="71023" y="457967"/>
            <a:ext cx="4297412" cy="843532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271463" indent="-271463">
              <a:lnSpc>
                <a:spcPct val="110000"/>
              </a:lnSpc>
              <a:spcBef>
                <a:spcPts val="300"/>
              </a:spcBef>
              <a:buFont typeface="함초롬돋움" panose="020B0604000101010101" pitchFamily="50" charset="-127"/>
              <a:buChar char="❑"/>
              <a:defRPr sz="1200" b="1">
                <a:solidFill>
                  <a:srgbClr val="000000"/>
                </a:solidFill>
                <a:latin typeface="Arial Narrow"/>
                <a:ea typeface="LG스마트체 Regular"/>
              </a:defRPr>
            </a:lvl1pPr>
          </a:lstStyle>
          <a:p>
            <a:pPr lvl="0">
              <a:lnSpc>
                <a:spcPct val="120000"/>
              </a:lnSpc>
              <a:spcBef>
                <a:spcPct val="50000"/>
              </a:spcBef>
              <a:buFont typeface="Wingdings" pitchFamily="2" charset="2"/>
              <a:buChar char="v"/>
            </a:pPr>
            <a: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TO-BE (SW Task)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Strategy 2.a: Promise-based Concurrency</a:t>
            </a:r>
            <a:endParaRPr lang="en-US" dirty="0">
              <a:latin typeface="Arial" panose="020B0604020202020204" pitchFamily="34" charset="0"/>
              <a:ea typeface="LG스마트체 Regular" panose="020B0600000101010101" pitchFamily="50" charset="-127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- Store callback in Promise&lt;T&gt; object as continuation function</a:t>
            </a:r>
          </a:p>
          <a:p>
            <a:pPr marL="0" indent="0">
              <a:buNone/>
            </a:pP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- When Promise value is fulfilled, continuation is executed asynchronously on main thread event loop</a:t>
            </a:r>
          </a:p>
          <a:p>
            <a:pPr marL="0" indent="0">
              <a:buNone/>
            </a:pP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- Support Promise chain: sequence of </a:t>
            </a:r>
            <a:b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multiple callbacks triggered in </a:t>
            </a:r>
            <a:b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sequential order with exception handling</a:t>
            </a:r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endParaRPr lang="en-US" sz="1000" dirty="0">
              <a:latin typeface="Arial" panose="020B0604020202020204" pitchFamily="34" charset="0"/>
              <a:ea typeface="LG스마트체 Regular" panose="020B0600000101010101" pitchFamily="50" charset="-127"/>
              <a:cs typeface="Arial" panose="020B0604020202020204" pitchFamily="34" charset="0"/>
            </a:endParaRPr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endParaRPr lang="x-none" sz="1400">
              <a:latin typeface="Arial" panose="020B0604020202020204" pitchFamily="34" charset="0"/>
              <a:ea typeface="LG스마트체 Regular" panose="020B0600000101010101" pitchFamily="50" charset="-127"/>
              <a:cs typeface="Arial" panose="020B0604020202020204" pitchFamily="34" charset="0"/>
            </a:endParaRPr>
          </a:p>
          <a:p>
            <a:pPr marL="0" lvl="0" indent="0">
              <a:lnSpc>
                <a:spcPct val="120000"/>
              </a:lnSpc>
              <a:spcBef>
                <a:spcPct val="50000"/>
              </a:spcBef>
              <a:buNone/>
            </a:pP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endParaRPr kumimoji="1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G Smart UI SemiBold" panose="020B0700000101010101" pitchFamily="50" charset="-127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A1FAFA05-B11E-9D53-D8E1-3E4F3726468C}"/>
              </a:ext>
            </a:extLst>
          </p:cNvPr>
          <p:cNvSpPr txBox="1">
            <a:spLocks/>
          </p:cNvSpPr>
          <p:nvPr/>
        </p:nvSpPr>
        <p:spPr>
          <a:xfrm>
            <a:off x="4464635" y="650113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x-none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EF5734-750F-6F44-80C1-1680C2239495}" type="slidenum">
              <a:rPr lang="x-none" smtClean="0"/>
              <a:pPr/>
              <a:t>14</a:t>
            </a:fld>
            <a:endParaRPr lang="x-none"/>
          </a:p>
        </p:txBody>
      </p:sp>
      <p:graphicFrame>
        <p:nvGraphicFramePr>
          <p:cNvPr id="6" name="표 36">
            <a:extLst>
              <a:ext uri="{FF2B5EF4-FFF2-40B4-BE49-F238E27FC236}">
                <a16:creationId xmlns:a16="http://schemas.microsoft.com/office/drawing/2014/main" id="{C1E17995-9DA6-9345-EFA1-883645316168}"/>
              </a:ext>
            </a:extLst>
          </p:cNvPr>
          <p:cNvGraphicFramePr>
            <a:graphicFrameLocks noGrp="1"/>
          </p:cNvGraphicFramePr>
          <p:nvPr/>
        </p:nvGraphicFramePr>
        <p:xfrm>
          <a:off x="6014721" y="137927"/>
          <a:ext cx="6099623" cy="457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75350">
                  <a:extLst>
                    <a:ext uri="{9D8B030D-6E8A-4147-A177-3AD203B41FA5}">
                      <a16:colId xmlns:a16="http://schemas.microsoft.com/office/drawing/2014/main" val="1957302077"/>
                    </a:ext>
                  </a:extLst>
                </a:gridCol>
                <a:gridCol w="5124273">
                  <a:extLst>
                    <a:ext uri="{9D8B030D-6E8A-4147-A177-3AD203B41FA5}">
                      <a16:colId xmlns:a16="http://schemas.microsoft.com/office/drawing/2014/main" val="508759771"/>
                    </a:ext>
                  </a:extLst>
                </a:gridCol>
              </a:tblGrid>
              <a:tr h="323627">
                <a:tc>
                  <a:txBody>
                    <a:bodyPr/>
                    <a:lstStyle/>
                    <a:p>
                      <a:r>
                        <a:rPr lang="en-US" sz="1200" b="0" kern="120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QA-01</a:t>
                      </a:r>
                      <a:r>
                        <a:rPr lang="x-none" sz="1200" b="0" kern="120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 </a:t>
                      </a:r>
                      <a:endParaRPr lang="en-US" sz="1200" b="0" kern="1200">
                        <a:solidFill>
                          <a:srgbClr val="C00000"/>
                        </a:solidFill>
                        <a:latin typeface="Arial" panose="020B0604020202020204" pitchFamily="34" charset="0"/>
                        <a:ea typeface="LG Smart UI SemiBold" panose="020B07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20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Framework</a:t>
                      </a:r>
                      <a:r>
                        <a:rPr lang="en-US" sz="1200" b="0" kern="1200" baseline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must h</a:t>
                      </a:r>
                      <a:r>
                        <a:rPr lang="en-US" sz="1200" b="0" kern="120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andle high-frequency events with response time under 1 sec.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2399166"/>
                  </a:ext>
                </a:extLst>
              </a:tr>
            </a:tbl>
          </a:graphicData>
        </a:graphic>
      </p:graphicFrame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3256" y="2020887"/>
            <a:ext cx="9482827" cy="400951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1734" y="6060533"/>
            <a:ext cx="1103184" cy="65158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0AD2652-2273-747B-6276-CBD3168D6C4C}"/>
              </a:ext>
            </a:extLst>
          </p:cNvPr>
          <p:cNvSpPr txBox="1"/>
          <p:nvPr/>
        </p:nvSpPr>
        <p:spPr>
          <a:xfrm>
            <a:off x="5913649" y="6037827"/>
            <a:ext cx="29466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Fig 10: Communication diagram for Promise flow</a:t>
            </a:r>
          </a:p>
        </p:txBody>
      </p:sp>
    </p:spTree>
    <p:extLst>
      <p:ext uri="{BB962C8B-B14F-4D97-AF65-F5344CB8AC3E}">
        <p14:creationId xmlns:p14="http://schemas.microsoft.com/office/powerpoint/2010/main" val="32066519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04F02E-579D-059F-8E3A-6360400138B4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CEDF7557-72DD-A34A-8659-6DD33C33D1E3}" type="datetime1">
              <a:rPr lang="en-US" smtClean="0"/>
              <a:t>10/6/25</a:t>
            </a:fld>
            <a:endParaRPr lang="x-non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CA7F85-B2BB-A1A8-4252-B9D8F36EF6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F5734-750F-6F44-80C1-1680C2239495}" type="slidenum">
              <a:rPr lang="x-none" smtClean="0"/>
              <a:t>15</a:t>
            </a:fld>
            <a:endParaRPr lang="x-none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DF43B80-0935-DBD0-DB67-679D421DB3B7}"/>
              </a:ext>
            </a:extLst>
          </p:cNvPr>
          <p:cNvSpPr txBox="1"/>
          <p:nvPr/>
        </p:nvSpPr>
        <p:spPr>
          <a:xfrm>
            <a:off x="155231" y="146387"/>
            <a:ext cx="52205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b="1">
                <a:solidFill>
                  <a:prstClr val="black"/>
                </a:solidFill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5</a:t>
            </a:r>
            <a:r>
              <a:rPr kumimoji="1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.1 Architectural Decision</a:t>
            </a:r>
            <a:r>
              <a:rPr kumimoji="1" lang="en-US" altLang="ko-KR" sz="2000" b="1" i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 - Performance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859C86-9651-8D6C-3D58-1492C7D2BD24}"/>
              </a:ext>
            </a:extLst>
          </p:cNvPr>
          <p:cNvSpPr txBox="1"/>
          <p:nvPr/>
        </p:nvSpPr>
        <p:spPr>
          <a:xfrm>
            <a:off x="78365" y="564253"/>
            <a:ext cx="4685285" cy="1431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71463" indent="-271463">
              <a:lnSpc>
                <a:spcPct val="120000"/>
              </a:lnSpc>
              <a:spcBef>
                <a:spcPct val="50000"/>
              </a:spcBef>
              <a:buFont typeface="Wingdings" pitchFamily="2" charset="2"/>
              <a:buChar char="v"/>
            </a:pPr>
            <a:r>
              <a:rPr lang="en-US" sz="1400" b="1" dirty="0">
                <a:solidFill>
                  <a:srgbClr val="000000"/>
                </a:solidFill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TO-BE (SW Task)</a:t>
            </a:r>
          </a:p>
          <a:p>
            <a:pPr marL="271463" indent="-271463">
              <a:lnSpc>
                <a:spcPct val="120000"/>
              </a:lnSpc>
              <a:spcBef>
                <a:spcPct val="50000"/>
              </a:spcBef>
              <a:buFont typeface="Wingdings" panose="05000000000000000000" pitchFamily="2" charset="2"/>
              <a:buChar char="q"/>
            </a:pP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Strategy 2.a: Promise-based Concurrency</a:t>
            </a:r>
            <a:br>
              <a:rPr lang="en-US" sz="1600" b="1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r>
              <a:rPr lang="en-US" sz="12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- Promise Chain example</a:t>
            </a:r>
            <a:endParaRPr lang="x-none" sz="1200">
              <a:latin typeface="Arial" panose="020B0604020202020204" pitchFamily="34" charset="0"/>
              <a:ea typeface="LG스마트체 Regular" panose="020B0600000101010101" pitchFamily="50" charset="-127"/>
              <a:cs typeface="Arial" panose="020B0604020202020204" pitchFamily="34" charset="0"/>
            </a:endParaRPr>
          </a:p>
          <a:p>
            <a:endParaRPr lang="x-none" sz="1600" b="1">
              <a:latin typeface="Arial" panose="020B0604020202020204" pitchFamily="34" charset="0"/>
              <a:ea typeface="LG스마트체 Regular" panose="020B0600000101010101" pitchFamily="50" charset="-127"/>
              <a:cs typeface="Arial" panose="020B0604020202020204" pitchFamily="34" charset="0"/>
            </a:endParaRPr>
          </a:p>
          <a:p>
            <a:pPr marL="342900" indent="-342900">
              <a:buFont typeface="Wingdings" pitchFamily="2" charset="2"/>
              <a:buChar char="q"/>
            </a:pPr>
            <a:endParaRPr lang="x-none" sz="1600"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sp>
        <p:nvSpPr>
          <p:cNvPr id="9" name="직사각형 2">
            <a:extLst>
              <a:ext uri="{FF2B5EF4-FFF2-40B4-BE49-F238E27FC236}">
                <a16:creationId xmlns:a16="http://schemas.microsoft.com/office/drawing/2014/main" id="{81AA901A-EF39-4206-C98F-6F99D6D4352B}"/>
              </a:ext>
            </a:extLst>
          </p:cNvPr>
          <p:cNvSpPr/>
          <p:nvPr/>
        </p:nvSpPr>
        <p:spPr>
          <a:xfrm>
            <a:off x="5375811" y="180980"/>
            <a:ext cx="1447810" cy="27698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 wrap="none" lIns="91429" tIns="45714" rIns="91429" bIns="45714">
            <a:spAutoFit/>
          </a:bodyPr>
          <a:lstStyle/>
          <a:p>
            <a:pPr>
              <a:defRPr/>
            </a:pPr>
            <a:r>
              <a:rPr lang="en-US" altLang="ko-KR" sz="1200" b="0">
                <a:solidFill>
                  <a:prstClr val="white">
                    <a:lumMod val="75000"/>
                  </a:prstClr>
                </a:solidFill>
                <a:latin typeface="Arial Narrow" pitchFamily="34" charset="0"/>
                <a:cs typeface="Arial" pitchFamily="34" charset="0"/>
              </a:rPr>
              <a:t>LGE Internal Use Only</a:t>
            </a:r>
            <a:endParaRPr lang="ko-KR" altLang="en-US" sz="1200" b="0">
              <a:solidFill>
                <a:prstClr val="white">
                  <a:lumMod val="75000"/>
                </a:prstClr>
              </a:solidFill>
              <a:latin typeface="Arial Narrow" pitchFamily="34" charset="0"/>
              <a:cs typeface="Arial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773375-21BE-15E8-2778-CBDBE21559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089" y="5364026"/>
            <a:ext cx="2885726" cy="11418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19F61D6-A9AA-C4AE-E31A-B04D0A225E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374" y="1679314"/>
            <a:ext cx="4051675" cy="394369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C8B383E-9220-6149-0675-55D520BA57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0372" y="2365153"/>
            <a:ext cx="7275838" cy="233271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C1927B0-77F9-6EA5-050E-AA34E18A6856}"/>
              </a:ext>
            </a:extLst>
          </p:cNvPr>
          <p:cNvSpPr txBox="1"/>
          <p:nvPr/>
        </p:nvSpPr>
        <p:spPr>
          <a:xfrm>
            <a:off x="5468075" y="4498533"/>
            <a:ext cx="408797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Fig 11: Visualize promise chain and user code (callbacks recursively)</a:t>
            </a:r>
          </a:p>
        </p:txBody>
      </p:sp>
    </p:spTree>
    <p:extLst>
      <p:ext uri="{BB962C8B-B14F-4D97-AF65-F5344CB8AC3E}">
        <p14:creationId xmlns:p14="http://schemas.microsoft.com/office/powerpoint/2010/main" val="35984793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9AF6D2-590B-B33F-22F3-F89AF6E8F9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0B3B7E-B560-2EAC-5C83-7DBD47F344B6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CEDF7557-72DD-A34A-8659-6DD33C33D1E3}" type="datetime1">
              <a:rPr lang="en-US" smtClean="0"/>
              <a:t>10/6/25</a:t>
            </a:fld>
            <a:endParaRPr lang="x-non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E70BAF-E014-F94C-CDCB-D40F7ABF05BC}"/>
              </a:ext>
            </a:extLst>
          </p:cNvPr>
          <p:cNvSpPr txBox="1"/>
          <p:nvPr/>
        </p:nvSpPr>
        <p:spPr>
          <a:xfrm>
            <a:off x="0" y="-19799"/>
            <a:ext cx="52205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b="1" noProof="0">
                <a:solidFill>
                  <a:prstClr val="black"/>
                </a:solidFill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5</a:t>
            </a:r>
            <a:r>
              <a:rPr kumimoji="1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.1 Architectural Decision</a:t>
            </a:r>
            <a:r>
              <a:rPr kumimoji="1" lang="en-US" altLang="ko-KR" sz="2000" b="1" i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 - Performance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0" name="텍스트 개체 틀 3">
            <a:extLst>
              <a:ext uri="{FF2B5EF4-FFF2-40B4-BE49-F238E27FC236}">
                <a16:creationId xmlns:a16="http://schemas.microsoft.com/office/drawing/2014/main" id="{4F2A179F-23CE-3DC8-373D-20ADF3A42432}"/>
              </a:ext>
            </a:extLst>
          </p:cNvPr>
          <p:cNvSpPr txBox="1">
            <a:spLocks/>
          </p:cNvSpPr>
          <p:nvPr/>
        </p:nvSpPr>
        <p:spPr>
          <a:xfrm>
            <a:off x="71023" y="457967"/>
            <a:ext cx="4297412" cy="704808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271463" indent="-271463">
              <a:lnSpc>
                <a:spcPct val="110000"/>
              </a:lnSpc>
              <a:spcBef>
                <a:spcPts val="300"/>
              </a:spcBef>
              <a:buFont typeface="함초롬돋움" panose="020B0604000101010101" pitchFamily="50" charset="-127"/>
              <a:buChar char="❑"/>
              <a:defRPr sz="1200" b="1">
                <a:solidFill>
                  <a:srgbClr val="000000"/>
                </a:solidFill>
                <a:latin typeface="Arial Narrow"/>
                <a:ea typeface="LG스마트체 Regular"/>
              </a:defRPr>
            </a:lvl1pPr>
          </a:lstStyle>
          <a:p>
            <a:pPr lvl="0">
              <a:lnSpc>
                <a:spcPct val="120000"/>
              </a:lnSpc>
              <a:spcBef>
                <a:spcPct val="50000"/>
              </a:spcBef>
              <a:buFont typeface="Wingdings" pitchFamily="2" charset="2"/>
              <a:buChar char="v"/>
            </a:pPr>
            <a: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TO-BE (SW Task)</a:t>
            </a:r>
          </a:p>
          <a:p>
            <a:pPr>
              <a:lnSpc>
                <a:spcPct val="120000"/>
              </a:lnSpc>
              <a:spcBef>
                <a:spcPct val="50000"/>
              </a:spcBef>
              <a:buFont typeface="Wingdings" panose="05000000000000000000" pitchFamily="2" charset="2"/>
              <a:buChar char="q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Strategy 2.a: Promise-based Concurrency</a:t>
            </a:r>
            <a:endParaRPr lang="en-US" dirty="0">
              <a:latin typeface="Arial" panose="020B0604020202020204" pitchFamily="34" charset="0"/>
              <a:ea typeface="LG스마트체 Regular" panose="020B0600000101010101" pitchFamily="50" charset="-127"/>
              <a:cs typeface="Arial" panose="020B0604020202020204" pitchFamily="34" charset="0"/>
            </a:endParaRPr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endParaRPr lang="en-US" sz="1000" dirty="0">
              <a:latin typeface="Arial" panose="020B0604020202020204" pitchFamily="34" charset="0"/>
              <a:ea typeface="LG스마트체 Regular" panose="020B0600000101010101" pitchFamily="50" charset="-127"/>
              <a:cs typeface="Arial" panose="020B0604020202020204" pitchFamily="34" charset="0"/>
            </a:endParaRPr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endParaRPr lang="x-none" sz="1400">
              <a:latin typeface="Arial" panose="020B0604020202020204" pitchFamily="34" charset="0"/>
              <a:ea typeface="LG스마트체 Regular" panose="020B0600000101010101" pitchFamily="50" charset="-127"/>
              <a:cs typeface="Arial" panose="020B0604020202020204" pitchFamily="34" charset="0"/>
            </a:endParaRPr>
          </a:p>
          <a:p>
            <a:pPr marL="0" lvl="0" indent="0">
              <a:lnSpc>
                <a:spcPct val="120000"/>
              </a:lnSpc>
              <a:spcBef>
                <a:spcPct val="50000"/>
              </a:spcBef>
              <a:buNone/>
            </a:pP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endParaRPr kumimoji="1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G Smart UI SemiBold" panose="020B0700000101010101" pitchFamily="50" charset="-127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3779AB85-467C-BEAF-4E10-C69B9B3314EB}"/>
              </a:ext>
            </a:extLst>
          </p:cNvPr>
          <p:cNvSpPr txBox="1">
            <a:spLocks/>
          </p:cNvSpPr>
          <p:nvPr/>
        </p:nvSpPr>
        <p:spPr>
          <a:xfrm>
            <a:off x="4464635" y="650113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x-none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EF5734-750F-6F44-80C1-1680C2239495}" type="slidenum">
              <a:rPr lang="x-none" smtClean="0"/>
              <a:pPr/>
              <a:t>16</a:t>
            </a:fld>
            <a:endParaRPr lang="x-none"/>
          </a:p>
        </p:txBody>
      </p:sp>
      <p:graphicFrame>
        <p:nvGraphicFramePr>
          <p:cNvPr id="6" name="표 36">
            <a:extLst>
              <a:ext uri="{FF2B5EF4-FFF2-40B4-BE49-F238E27FC236}">
                <a16:creationId xmlns:a16="http://schemas.microsoft.com/office/drawing/2014/main" id="{0078FCDE-4F79-46B9-B355-E14A515AD8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0747161"/>
              </p:ext>
            </p:extLst>
          </p:nvPr>
        </p:nvGraphicFramePr>
        <p:xfrm>
          <a:off x="6021354" y="61806"/>
          <a:ext cx="6099623" cy="457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75350">
                  <a:extLst>
                    <a:ext uri="{9D8B030D-6E8A-4147-A177-3AD203B41FA5}">
                      <a16:colId xmlns:a16="http://schemas.microsoft.com/office/drawing/2014/main" val="1957302077"/>
                    </a:ext>
                  </a:extLst>
                </a:gridCol>
                <a:gridCol w="5124273">
                  <a:extLst>
                    <a:ext uri="{9D8B030D-6E8A-4147-A177-3AD203B41FA5}">
                      <a16:colId xmlns:a16="http://schemas.microsoft.com/office/drawing/2014/main" val="508759771"/>
                    </a:ext>
                  </a:extLst>
                </a:gridCol>
              </a:tblGrid>
              <a:tr h="323627">
                <a:tc>
                  <a:txBody>
                    <a:bodyPr/>
                    <a:lstStyle/>
                    <a:p>
                      <a:r>
                        <a:rPr lang="en-US" sz="1200" b="0" kern="120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QA-01</a:t>
                      </a:r>
                      <a:r>
                        <a:rPr lang="x-none" sz="1200" b="0" kern="120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 </a:t>
                      </a:r>
                      <a:endParaRPr lang="en-US" sz="1200" b="0" kern="1200">
                        <a:solidFill>
                          <a:srgbClr val="C00000"/>
                        </a:solidFill>
                        <a:latin typeface="Arial" panose="020B0604020202020204" pitchFamily="34" charset="0"/>
                        <a:ea typeface="LG Smart UI SemiBold" panose="020B07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20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Framework</a:t>
                      </a:r>
                      <a:r>
                        <a:rPr lang="en-US" sz="1200" b="0" kern="1200" baseline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must h</a:t>
                      </a:r>
                      <a:r>
                        <a:rPr lang="en-US" sz="1200" b="0" kern="120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andle high-frequency events with response time under 1 sec.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2399166"/>
                  </a:ext>
                </a:extLst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580" y="689674"/>
            <a:ext cx="6727606" cy="611408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1C99FD0-CA3E-C5A9-5B44-A3FCFE008C6F}"/>
              </a:ext>
            </a:extLst>
          </p:cNvPr>
          <p:cNvSpPr txBox="1"/>
          <p:nvPr/>
        </p:nvSpPr>
        <p:spPr>
          <a:xfrm>
            <a:off x="959404" y="5219569"/>
            <a:ext cx="11784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rgbClr val="FF0000"/>
                </a:solidFill>
              </a:rPr>
              <a:t>User code (C++)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1E4F385-7730-E973-7205-1A44B12C39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639" y="1133861"/>
            <a:ext cx="3754877" cy="450965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CF38046-9259-C1B0-B695-944710133264}"/>
              </a:ext>
            </a:extLst>
          </p:cNvPr>
          <p:cNvSpPr txBox="1"/>
          <p:nvPr/>
        </p:nvSpPr>
        <p:spPr>
          <a:xfrm>
            <a:off x="1188579" y="1546193"/>
            <a:ext cx="1560371" cy="141270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txBody>
          <a:bodyPr wrap="square" rtlCol="0">
            <a:spAutoFit/>
          </a:bodyPr>
          <a:lstStyle/>
          <a:p>
            <a:endParaRPr lang="x-none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8B11092-6037-172E-00E6-162A6D812114}"/>
              </a:ext>
            </a:extLst>
          </p:cNvPr>
          <p:cNvSpPr txBox="1"/>
          <p:nvPr/>
        </p:nvSpPr>
        <p:spPr>
          <a:xfrm>
            <a:off x="376881" y="3319211"/>
            <a:ext cx="3292221" cy="696748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txBody>
          <a:bodyPr wrap="square" rtlCol="0">
            <a:spAutoFit/>
          </a:bodyPr>
          <a:lstStyle/>
          <a:p>
            <a:endParaRPr lang="x-none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27E473F-030F-A877-8F6E-5206B48707C4}"/>
              </a:ext>
            </a:extLst>
          </p:cNvPr>
          <p:cNvSpPr txBox="1"/>
          <p:nvPr/>
        </p:nvSpPr>
        <p:spPr>
          <a:xfrm>
            <a:off x="375251" y="4040820"/>
            <a:ext cx="3506341" cy="1106274"/>
          </a:xfrm>
          <a:prstGeom prst="rect">
            <a:avLst/>
          </a:prstGeom>
          <a:noFill/>
          <a:ln>
            <a:solidFill>
              <a:srgbClr val="00B050"/>
            </a:solidFill>
            <a:prstDash val="sysDot"/>
          </a:ln>
        </p:spPr>
        <p:txBody>
          <a:bodyPr wrap="square" rtlCol="0">
            <a:spAutoFit/>
          </a:bodyPr>
          <a:lstStyle/>
          <a:p>
            <a:endParaRPr lang="x-none"/>
          </a:p>
        </p:txBody>
      </p:sp>
      <p:cxnSp>
        <p:nvCxnSpPr>
          <p:cNvPr id="19" name="Curved Connector 18">
            <a:extLst>
              <a:ext uri="{FF2B5EF4-FFF2-40B4-BE49-F238E27FC236}">
                <a16:creationId xmlns:a16="http://schemas.microsoft.com/office/drawing/2014/main" id="{737500A2-B3FB-8056-282D-39739DE9BDAE}"/>
              </a:ext>
            </a:extLst>
          </p:cNvPr>
          <p:cNvCxnSpPr>
            <a:cxnSpLocks/>
          </p:cNvCxnSpPr>
          <p:nvPr/>
        </p:nvCxnSpPr>
        <p:spPr>
          <a:xfrm>
            <a:off x="2748950" y="1616015"/>
            <a:ext cx="2863971" cy="138023"/>
          </a:xfrm>
          <a:prstGeom prst="curvedConnector3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urved Connector 21">
            <a:extLst>
              <a:ext uri="{FF2B5EF4-FFF2-40B4-BE49-F238E27FC236}">
                <a16:creationId xmlns:a16="http://schemas.microsoft.com/office/drawing/2014/main" id="{E3809FD0-E0FF-D525-6F07-068A23103294}"/>
              </a:ext>
            </a:extLst>
          </p:cNvPr>
          <p:cNvCxnSpPr>
            <a:cxnSpLocks/>
          </p:cNvCxnSpPr>
          <p:nvPr/>
        </p:nvCxnSpPr>
        <p:spPr>
          <a:xfrm>
            <a:off x="3669102" y="3690452"/>
            <a:ext cx="1995577" cy="697518"/>
          </a:xfrm>
          <a:prstGeom prst="curvedConnector3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urved Connector 23">
            <a:extLst>
              <a:ext uri="{FF2B5EF4-FFF2-40B4-BE49-F238E27FC236}">
                <a16:creationId xmlns:a16="http://schemas.microsoft.com/office/drawing/2014/main" id="{3DE237E2-2D9E-2B56-DE9E-3C4106BCEED4}"/>
              </a:ext>
            </a:extLst>
          </p:cNvPr>
          <p:cNvCxnSpPr>
            <a:cxnSpLocks/>
          </p:cNvCxnSpPr>
          <p:nvPr/>
        </p:nvCxnSpPr>
        <p:spPr>
          <a:xfrm>
            <a:off x="3881592" y="4544467"/>
            <a:ext cx="1783087" cy="697518"/>
          </a:xfrm>
          <a:prstGeom prst="curvedConnector3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D184696-085D-2FF0-9ADC-2C886861B16A}"/>
              </a:ext>
            </a:extLst>
          </p:cNvPr>
          <p:cNvSpPr txBox="1"/>
          <p:nvPr/>
        </p:nvSpPr>
        <p:spPr>
          <a:xfrm>
            <a:off x="805950" y="5859932"/>
            <a:ext cx="32399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Fig 12: mapping user code with sequence diagram (a)</a:t>
            </a:r>
          </a:p>
        </p:txBody>
      </p:sp>
    </p:spTree>
    <p:extLst>
      <p:ext uri="{BB962C8B-B14F-4D97-AF65-F5344CB8AC3E}">
        <p14:creationId xmlns:p14="http://schemas.microsoft.com/office/powerpoint/2010/main" val="38044528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3A0161-BDFC-FE85-F090-D17189B9D2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A80C0B-3550-EC88-DC2A-6AD2DB15A1C4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CEDF7557-72DD-A34A-8659-6DD33C33D1E3}" type="datetime1">
              <a:rPr lang="en-US" smtClean="0"/>
              <a:t>10/6/25</a:t>
            </a:fld>
            <a:endParaRPr lang="x-non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A26DB9-C561-7368-FF33-7E3B1276A141}"/>
              </a:ext>
            </a:extLst>
          </p:cNvPr>
          <p:cNvSpPr txBox="1"/>
          <p:nvPr/>
        </p:nvSpPr>
        <p:spPr>
          <a:xfrm>
            <a:off x="0" y="-19799"/>
            <a:ext cx="52205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b="1" noProof="0">
                <a:solidFill>
                  <a:prstClr val="black"/>
                </a:solidFill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5</a:t>
            </a:r>
            <a:r>
              <a:rPr kumimoji="1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.1 Architectural Decision</a:t>
            </a:r>
            <a:r>
              <a:rPr kumimoji="1" lang="en-US" altLang="ko-KR" sz="2000" b="1" i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 - Performance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0" name="텍스트 개체 틀 3">
            <a:extLst>
              <a:ext uri="{FF2B5EF4-FFF2-40B4-BE49-F238E27FC236}">
                <a16:creationId xmlns:a16="http://schemas.microsoft.com/office/drawing/2014/main" id="{C6E13A67-5A49-C094-C396-5F2C96B57E13}"/>
              </a:ext>
            </a:extLst>
          </p:cNvPr>
          <p:cNvSpPr txBox="1">
            <a:spLocks/>
          </p:cNvSpPr>
          <p:nvPr/>
        </p:nvSpPr>
        <p:spPr>
          <a:xfrm>
            <a:off x="71023" y="457967"/>
            <a:ext cx="4297412" cy="704808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271463" indent="-271463">
              <a:lnSpc>
                <a:spcPct val="110000"/>
              </a:lnSpc>
              <a:spcBef>
                <a:spcPts val="300"/>
              </a:spcBef>
              <a:buFont typeface="함초롬돋움" panose="020B0604000101010101" pitchFamily="50" charset="-127"/>
              <a:buChar char="❑"/>
              <a:defRPr sz="1200" b="1">
                <a:solidFill>
                  <a:srgbClr val="000000"/>
                </a:solidFill>
                <a:latin typeface="Arial Narrow"/>
                <a:ea typeface="LG스마트체 Regular"/>
              </a:defRPr>
            </a:lvl1pPr>
          </a:lstStyle>
          <a:p>
            <a:pPr lvl="0">
              <a:lnSpc>
                <a:spcPct val="120000"/>
              </a:lnSpc>
              <a:spcBef>
                <a:spcPct val="50000"/>
              </a:spcBef>
              <a:buFont typeface="Wingdings" pitchFamily="2" charset="2"/>
              <a:buChar char="v"/>
            </a:pPr>
            <a: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TO-BE (SW Task)</a:t>
            </a:r>
          </a:p>
          <a:p>
            <a:pPr>
              <a:lnSpc>
                <a:spcPct val="120000"/>
              </a:lnSpc>
              <a:spcBef>
                <a:spcPct val="50000"/>
              </a:spcBef>
              <a:buFont typeface="Wingdings" panose="05000000000000000000" pitchFamily="2" charset="2"/>
              <a:buChar char="q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Strategy 2.a: Promise-based Concurrency</a:t>
            </a:r>
            <a:endParaRPr lang="en-US" dirty="0">
              <a:latin typeface="Arial" panose="020B0604020202020204" pitchFamily="34" charset="0"/>
              <a:ea typeface="LG스마트체 Regular" panose="020B0600000101010101" pitchFamily="50" charset="-127"/>
              <a:cs typeface="Arial" panose="020B0604020202020204" pitchFamily="34" charset="0"/>
            </a:endParaRPr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endParaRPr lang="en-US" sz="1000" dirty="0">
              <a:latin typeface="Arial" panose="020B0604020202020204" pitchFamily="34" charset="0"/>
              <a:ea typeface="LG스마트체 Regular" panose="020B0600000101010101" pitchFamily="50" charset="-127"/>
              <a:cs typeface="Arial" panose="020B0604020202020204" pitchFamily="34" charset="0"/>
            </a:endParaRPr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endParaRPr lang="x-none" sz="1400">
              <a:latin typeface="Arial" panose="020B0604020202020204" pitchFamily="34" charset="0"/>
              <a:ea typeface="LG스마트체 Regular" panose="020B0600000101010101" pitchFamily="50" charset="-127"/>
              <a:cs typeface="Arial" panose="020B0604020202020204" pitchFamily="34" charset="0"/>
            </a:endParaRPr>
          </a:p>
          <a:p>
            <a:pPr marL="0" lvl="0" indent="0">
              <a:lnSpc>
                <a:spcPct val="120000"/>
              </a:lnSpc>
              <a:spcBef>
                <a:spcPct val="50000"/>
              </a:spcBef>
              <a:buNone/>
            </a:pP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endParaRPr kumimoji="1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G Smart UI SemiBold" panose="020B0700000101010101" pitchFamily="50" charset="-127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4634B08C-08CA-E756-0A3A-1052A73C671F}"/>
              </a:ext>
            </a:extLst>
          </p:cNvPr>
          <p:cNvSpPr txBox="1">
            <a:spLocks/>
          </p:cNvSpPr>
          <p:nvPr/>
        </p:nvSpPr>
        <p:spPr>
          <a:xfrm>
            <a:off x="4464635" y="650113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x-none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EF5734-750F-6F44-80C1-1680C2239495}" type="slidenum">
              <a:rPr lang="x-none" smtClean="0"/>
              <a:pPr/>
              <a:t>17</a:t>
            </a:fld>
            <a:endParaRPr lang="x-none"/>
          </a:p>
        </p:txBody>
      </p:sp>
      <p:graphicFrame>
        <p:nvGraphicFramePr>
          <p:cNvPr id="6" name="표 36">
            <a:extLst>
              <a:ext uri="{FF2B5EF4-FFF2-40B4-BE49-F238E27FC236}">
                <a16:creationId xmlns:a16="http://schemas.microsoft.com/office/drawing/2014/main" id="{4CD994CF-3340-722D-6B40-CC213DF0ABD5}"/>
              </a:ext>
            </a:extLst>
          </p:cNvPr>
          <p:cNvGraphicFramePr>
            <a:graphicFrameLocks noGrp="1"/>
          </p:cNvGraphicFramePr>
          <p:nvPr/>
        </p:nvGraphicFramePr>
        <p:xfrm>
          <a:off x="6021354" y="61806"/>
          <a:ext cx="6099623" cy="457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75350">
                  <a:extLst>
                    <a:ext uri="{9D8B030D-6E8A-4147-A177-3AD203B41FA5}">
                      <a16:colId xmlns:a16="http://schemas.microsoft.com/office/drawing/2014/main" val="1957302077"/>
                    </a:ext>
                  </a:extLst>
                </a:gridCol>
                <a:gridCol w="5124273">
                  <a:extLst>
                    <a:ext uri="{9D8B030D-6E8A-4147-A177-3AD203B41FA5}">
                      <a16:colId xmlns:a16="http://schemas.microsoft.com/office/drawing/2014/main" val="508759771"/>
                    </a:ext>
                  </a:extLst>
                </a:gridCol>
              </a:tblGrid>
              <a:tr h="323627">
                <a:tc>
                  <a:txBody>
                    <a:bodyPr/>
                    <a:lstStyle/>
                    <a:p>
                      <a:r>
                        <a:rPr lang="en-US" sz="1200" b="0" kern="120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QA-01</a:t>
                      </a:r>
                      <a:r>
                        <a:rPr lang="x-none" sz="1200" b="0" kern="120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 </a:t>
                      </a:r>
                      <a:endParaRPr lang="en-US" sz="1200" b="0" kern="1200">
                        <a:solidFill>
                          <a:srgbClr val="C00000"/>
                        </a:solidFill>
                        <a:latin typeface="Arial" panose="020B0604020202020204" pitchFamily="34" charset="0"/>
                        <a:ea typeface="LG Smart UI SemiBold" panose="020B07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20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Framework</a:t>
                      </a:r>
                      <a:r>
                        <a:rPr lang="en-US" sz="1200" b="0" kern="1200" baseline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must h</a:t>
                      </a:r>
                      <a:r>
                        <a:rPr lang="en-US" sz="1200" b="0" kern="120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andle high-frequency events with response time under 1 sec.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2399166"/>
                  </a:ext>
                </a:extLst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1651" y="560297"/>
            <a:ext cx="4826497" cy="616117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3BD50CC-DEBD-1683-3C53-3F76868789AD}"/>
              </a:ext>
            </a:extLst>
          </p:cNvPr>
          <p:cNvSpPr txBox="1"/>
          <p:nvPr/>
        </p:nvSpPr>
        <p:spPr>
          <a:xfrm>
            <a:off x="959404" y="5219569"/>
            <a:ext cx="11784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rgbClr val="FF0000"/>
                </a:solidFill>
              </a:rPr>
              <a:t>User code (C++)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CE3F6F5-AF15-A171-9796-DBC66FB07A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412" y="1225019"/>
            <a:ext cx="3754877" cy="450965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EAB59C5-6976-C9B3-B00F-6950C9F8660B}"/>
              </a:ext>
            </a:extLst>
          </p:cNvPr>
          <p:cNvSpPr txBox="1"/>
          <p:nvPr/>
        </p:nvSpPr>
        <p:spPr>
          <a:xfrm>
            <a:off x="849293" y="2181044"/>
            <a:ext cx="1272100" cy="190152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txBody>
          <a:bodyPr wrap="square" rtlCol="0">
            <a:spAutoFit/>
          </a:bodyPr>
          <a:lstStyle/>
          <a:p>
            <a:endParaRPr lang="x-none"/>
          </a:p>
        </p:txBody>
      </p:sp>
      <p:cxnSp>
        <p:nvCxnSpPr>
          <p:cNvPr id="16" name="Curved Connector 15">
            <a:extLst>
              <a:ext uri="{FF2B5EF4-FFF2-40B4-BE49-F238E27FC236}">
                <a16:creationId xmlns:a16="http://schemas.microsoft.com/office/drawing/2014/main" id="{5029355D-641F-CB89-50EF-30DBB13D83F1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2121393" y="1915064"/>
            <a:ext cx="5222562" cy="361056"/>
          </a:xfrm>
          <a:prstGeom prst="curvedConnector3">
            <a:avLst/>
          </a:prstGeom>
          <a:ln>
            <a:solidFill>
              <a:schemeClr val="accent3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F766D5C-1FFB-4CA5-BB2A-1753B2BC3215}"/>
              </a:ext>
            </a:extLst>
          </p:cNvPr>
          <p:cNvSpPr txBox="1"/>
          <p:nvPr/>
        </p:nvSpPr>
        <p:spPr>
          <a:xfrm>
            <a:off x="654002" y="5922399"/>
            <a:ext cx="32399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Fig 13: mapping user code with sequence diagram (b)</a:t>
            </a:r>
          </a:p>
        </p:txBody>
      </p:sp>
    </p:spTree>
    <p:extLst>
      <p:ext uri="{BB962C8B-B14F-4D97-AF65-F5344CB8AC3E}">
        <p14:creationId xmlns:p14="http://schemas.microsoft.com/office/powerpoint/2010/main" val="35699656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833D55-A7BE-ACDD-B545-0C69B3B999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9EE9733-A206-755C-0F5C-A513B2A58615}"/>
              </a:ext>
            </a:extLst>
          </p:cNvPr>
          <p:cNvSpPr txBox="1"/>
          <p:nvPr/>
        </p:nvSpPr>
        <p:spPr>
          <a:xfrm>
            <a:off x="0" y="-19799"/>
            <a:ext cx="52205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b="1" noProof="0">
                <a:solidFill>
                  <a:prstClr val="black"/>
                </a:solidFill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5</a:t>
            </a:r>
            <a:r>
              <a:rPr kumimoji="1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.1 Architectural Decision</a:t>
            </a:r>
            <a:r>
              <a:rPr kumimoji="1" lang="en-US" altLang="ko-KR" sz="2000" b="1" i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 - Performance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0" name="텍스트 개체 틀 3">
            <a:extLst>
              <a:ext uri="{FF2B5EF4-FFF2-40B4-BE49-F238E27FC236}">
                <a16:creationId xmlns:a16="http://schemas.microsoft.com/office/drawing/2014/main" id="{C2B6386D-47B8-8EC8-B72E-053093C61AE7}"/>
              </a:ext>
            </a:extLst>
          </p:cNvPr>
          <p:cNvSpPr txBox="1">
            <a:spLocks/>
          </p:cNvSpPr>
          <p:nvPr/>
        </p:nvSpPr>
        <p:spPr>
          <a:xfrm>
            <a:off x="28752" y="466723"/>
            <a:ext cx="4297412" cy="1125455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271463" indent="-271463">
              <a:lnSpc>
                <a:spcPct val="110000"/>
              </a:lnSpc>
              <a:spcBef>
                <a:spcPts val="300"/>
              </a:spcBef>
              <a:buFont typeface="함초롬돋움" panose="020B0604000101010101" pitchFamily="50" charset="-127"/>
              <a:buChar char="❑"/>
              <a:defRPr sz="1200" b="1">
                <a:solidFill>
                  <a:srgbClr val="000000"/>
                </a:solidFill>
                <a:latin typeface="Arial Narrow"/>
                <a:ea typeface="LG스마트체 Regular"/>
              </a:defRPr>
            </a:lvl1pPr>
          </a:lstStyle>
          <a:p>
            <a:pPr lvl="0">
              <a:lnSpc>
                <a:spcPct val="120000"/>
              </a:lnSpc>
              <a:spcBef>
                <a:spcPct val="50000"/>
              </a:spcBef>
              <a:buFont typeface="Wingdings" pitchFamily="2" charset="2"/>
              <a:buChar char="v"/>
            </a:pPr>
            <a: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TO-BE (SW Task)</a:t>
            </a:r>
          </a:p>
          <a:p>
            <a:pPr>
              <a:lnSpc>
                <a:spcPct val="120000"/>
              </a:lnSpc>
              <a:spcBef>
                <a:spcPct val="50000"/>
              </a:spcBef>
              <a:buFont typeface="Wingdings" panose="05000000000000000000" pitchFamily="2" charset="2"/>
              <a:buChar char="q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Strategy 2.b: Coroutines-based Concurrency</a:t>
            </a:r>
            <a:endParaRPr lang="en-US" dirty="0">
              <a:latin typeface="Arial" panose="020B0604020202020204" pitchFamily="34" charset="0"/>
              <a:ea typeface="LG스마트체 Regular" panose="020B0600000101010101" pitchFamily="50" charset="-127"/>
              <a:cs typeface="Arial" panose="020B0604020202020204" pitchFamily="34" charset="0"/>
            </a:endParaRPr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r>
              <a:rPr lang="en-US" b="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- Protocol Compliance: All </a:t>
            </a:r>
            <a:r>
              <a:rPr lang="en-US" b="0" dirty="0" err="1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awaitables</a:t>
            </a:r>
            <a:r>
              <a:rPr lang="en-US" b="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 implement standard C++20 coroutine protocol (</a:t>
            </a:r>
            <a:r>
              <a:rPr lang="en-US" b="0" dirty="0" err="1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await_ready</a:t>
            </a:r>
            <a:r>
              <a:rPr lang="en-US" b="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, </a:t>
            </a:r>
            <a:r>
              <a:rPr lang="en-US" b="0" dirty="0" err="1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await_suspend</a:t>
            </a:r>
            <a:r>
              <a:rPr lang="en-US" b="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, </a:t>
            </a:r>
            <a:r>
              <a:rPr lang="en-US" b="0" dirty="0" err="1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await_resume</a:t>
            </a:r>
            <a:r>
              <a:rPr lang="en-US" b="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)</a:t>
            </a:r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r>
              <a:rPr lang="en-US" b="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- Thread Routing: Automatic routing to appropriate execution threads based on </a:t>
            </a:r>
            <a:r>
              <a:rPr lang="en-US" b="0" dirty="0" err="1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awaitable</a:t>
            </a:r>
            <a:r>
              <a:rPr lang="en-US" b="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 type</a:t>
            </a:r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r>
              <a:rPr lang="en-US" b="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- Unified Resumption: Single Coroutine </a:t>
            </a:r>
            <a:r>
              <a:rPr lang="en-US" b="0" dirty="0" err="1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Resumer</a:t>
            </a:r>
            <a:r>
              <a:rPr lang="en-US" b="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 handles completion from all execution contexts</a:t>
            </a:r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br>
              <a:rPr lang="en-US" b="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r>
              <a:rPr lang="en-US" b="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- 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Task&lt;T&gt;: Coroutine wrapper managing lifecycle and execution state</a:t>
            </a:r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r>
              <a:rPr lang="en-US" b="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- </a:t>
            </a:r>
            <a:r>
              <a:rPr lang="en-US" b="0" dirty="0" err="1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WorkAwaitable</a:t>
            </a:r>
            <a:r>
              <a:rPr lang="en-US" b="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&lt;T&gt;: Background thread execution for CPU-intensive tasks</a:t>
            </a:r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r>
              <a:rPr lang="en-US" b="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- </a:t>
            </a:r>
            <a:r>
              <a:rPr lang="en-US" b="0" dirty="0" err="1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PostAwaitable</a:t>
            </a:r>
            <a:r>
              <a:rPr lang="en-US" b="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&lt;T&gt;: Main event thread execution for thread-safe operations</a:t>
            </a:r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r>
              <a:rPr lang="en-US" b="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- </a:t>
            </a:r>
            <a:r>
              <a:rPr lang="en-US" b="0" dirty="0" err="1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DelayAwaitable</a:t>
            </a:r>
            <a:r>
              <a:rPr lang="en-US" b="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: Timer-based delay operations</a:t>
            </a:r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endParaRPr lang="en-US" b="0" dirty="0">
              <a:latin typeface="Arial" panose="020B0604020202020204" pitchFamily="34" charset="0"/>
              <a:ea typeface="LG스마트체 Regular" panose="020B0600000101010101" pitchFamily="50" charset="-127"/>
              <a:cs typeface="Arial" panose="020B0604020202020204" pitchFamily="34" charset="0"/>
            </a:endParaRPr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endParaRPr lang="en-US" sz="1000" dirty="0">
              <a:latin typeface="Arial" panose="020B0604020202020204" pitchFamily="34" charset="0"/>
              <a:ea typeface="LG스마트체 Regular" panose="020B0600000101010101" pitchFamily="50" charset="-127"/>
              <a:cs typeface="Arial" panose="020B0604020202020204" pitchFamily="34" charset="0"/>
            </a:endParaRPr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endParaRPr lang="x-none" sz="1400">
              <a:latin typeface="Arial" panose="020B0604020202020204" pitchFamily="34" charset="0"/>
              <a:ea typeface="LG스마트체 Regular" panose="020B0600000101010101" pitchFamily="50" charset="-127"/>
              <a:cs typeface="Arial" panose="020B0604020202020204" pitchFamily="34" charset="0"/>
            </a:endParaRPr>
          </a:p>
          <a:p>
            <a:pPr marL="0" lvl="0" indent="0">
              <a:lnSpc>
                <a:spcPct val="120000"/>
              </a:lnSpc>
              <a:spcBef>
                <a:spcPct val="50000"/>
              </a:spcBef>
              <a:buNone/>
            </a:pP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endParaRPr kumimoji="1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G Smart UI SemiBold" panose="020B0700000101010101" pitchFamily="50" charset="-127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59EB94CC-9FD8-BC79-A914-7A5F01C35DEE}"/>
              </a:ext>
            </a:extLst>
          </p:cNvPr>
          <p:cNvSpPr txBox="1">
            <a:spLocks/>
          </p:cNvSpPr>
          <p:nvPr/>
        </p:nvSpPr>
        <p:spPr>
          <a:xfrm>
            <a:off x="4464635" y="650113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x-none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EF5734-750F-6F44-80C1-1680C2239495}" type="slidenum">
              <a:rPr lang="x-none" smtClean="0"/>
              <a:pPr/>
              <a:t>18</a:t>
            </a:fld>
            <a:endParaRPr lang="x-none"/>
          </a:p>
        </p:txBody>
      </p:sp>
      <p:graphicFrame>
        <p:nvGraphicFramePr>
          <p:cNvPr id="6" name="표 36">
            <a:extLst>
              <a:ext uri="{FF2B5EF4-FFF2-40B4-BE49-F238E27FC236}">
                <a16:creationId xmlns:a16="http://schemas.microsoft.com/office/drawing/2014/main" id="{1F6E418A-849D-06C8-C246-36D266C56A6C}"/>
              </a:ext>
            </a:extLst>
          </p:cNvPr>
          <p:cNvGraphicFramePr>
            <a:graphicFrameLocks noGrp="1"/>
          </p:cNvGraphicFramePr>
          <p:nvPr/>
        </p:nvGraphicFramePr>
        <p:xfrm>
          <a:off x="1834916" y="349034"/>
          <a:ext cx="4855531" cy="457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776415">
                  <a:extLst>
                    <a:ext uri="{9D8B030D-6E8A-4147-A177-3AD203B41FA5}">
                      <a16:colId xmlns:a16="http://schemas.microsoft.com/office/drawing/2014/main" val="1957302077"/>
                    </a:ext>
                  </a:extLst>
                </a:gridCol>
                <a:gridCol w="4079116">
                  <a:extLst>
                    <a:ext uri="{9D8B030D-6E8A-4147-A177-3AD203B41FA5}">
                      <a16:colId xmlns:a16="http://schemas.microsoft.com/office/drawing/2014/main" val="508759771"/>
                    </a:ext>
                  </a:extLst>
                </a:gridCol>
              </a:tblGrid>
              <a:tr h="323627">
                <a:tc>
                  <a:txBody>
                    <a:bodyPr/>
                    <a:lstStyle/>
                    <a:p>
                      <a:r>
                        <a:rPr lang="en-US" sz="1200" b="0" kern="1200" dirty="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QA-01</a:t>
                      </a:r>
                      <a:r>
                        <a:rPr lang="x-none" sz="1200" b="0" kern="120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 </a:t>
                      </a:r>
                      <a:endParaRPr lang="en-US" sz="1200" b="0" kern="1200" dirty="0">
                        <a:solidFill>
                          <a:srgbClr val="C00000"/>
                        </a:solidFill>
                        <a:latin typeface="Arial" panose="020B0604020202020204" pitchFamily="34" charset="0"/>
                        <a:ea typeface="LG Smart UI SemiBold" panose="020B07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200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Framework</a:t>
                      </a:r>
                      <a:r>
                        <a:rPr lang="en-US" sz="1200" b="0" kern="1200" baseline="0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must h</a:t>
                      </a:r>
                      <a:r>
                        <a:rPr lang="en-US" sz="1200" b="0" kern="1200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andle high-frequency events with response time under 1 sec.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2399166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FC80D1CB-481C-CA27-EEFD-CFD8AFD9D375}"/>
              </a:ext>
            </a:extLst>
          </p:cNvPr>
          <p:cNvSpPr txBox="1"/>
          <p:nvPr/>
        </p:nvSpPr>
        <p:spPr>
          <a:xfrm>
            <a:off x="4595684" y="6262745"/>
            <a:ext cx="252665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Fig 14: Coroutines design (C&amp;C diagram)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0A0990E-5291-051F-95D5-508DA4D210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3980" y="11931"/>
            <a:ext cx="4526835" cy="6250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6344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AC0544-C471-0D7E-DD71-62E5834E6B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B0DE06F-382B-F221-6626-EB0C6BCC8A82}"/>
              </a:ext>
            </a:extLst>
          </p:cNvPr>
          <p:cNvSpPr txBox="1"/>
          <p:nvPr/>
        </p:nvSpPr>
        <p:spPr>
          <a:xfrm>
            <a:off x="0" y="-19799"/>
            <a:ext cx="52205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b="1" noProof="0">
                <a:solidFill>
                  <a:prstClr val="black"/>
                </a:solidFill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5</a:t>
            </a:r>
            <a:r>
              <a:rPr kumimoji="1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.1 Architectural Decision</a:t>
            </a:r>
            <a:r>
              <a:rPr kumimoji="1" lang="en-US" altLang="ko-KR" sz="2000" b="1" i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 - Performance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0" name="텍스트 개체 틀 3">
            <a:extLst>
              <a:ext uri="{FF2B5EF4-FFF2-40B4-BE49-F238E27FC236}">
                <a16:creationId xmlns:a16="http://schemas.microsoft.com/office/drawing/2014/main" id="{40BA3348-4C24-084B-E654-EEC74759BEE7}"/>
              </a:ext>
            </a:extLst>
          </p:cNvPr>
          <p:cNvSpPr txBox="1">
            <a:spLocks/>
          </p:cNvSpPr>
          <p:nvPr/>
        </p:nvSpPr>
        <p:spPr>
          <a:xfrm>
            <a:off x="28752" y="466723"/>
            <a:ext cx="4297412" cy="704808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271463" indent="-271463">
              <a:lnSpc>
                <a:spcPct val="110000"/>
              </a:lnSpc>
              <a:spcBef>
                <a:spcPts val="300"/>
              </a:spcBef>
              <a:buFont typeface="함초롬돋움" panose="020B0604000101010101" pitchFamily="50" charset="-127"/>
              <a:buChar char="❑"/>
              <a:defRPr sz="1200" b="1">
                <a:solidFill>
                  <a:srgbClr val="000000"/>
                </a:solidFill>
                <a:latin typeface="Arial Narrow"/>
                <a:ea typeface="LG스마트체 Regular"/>
              </a:defRPr>
            </a:lvl1pPr>
          </a:lstStyle>
          <a:p>
            <a:pPr lvl="0">
              <a:lnSpc>
                <a:spcPct val="120000"/>
              </a:lnSpc>
              <a:spcBef>
                <a:spcPct val="50000"/>
              </a:spcBef>
              <a:buFont typeface="Wingdings" pitchFamily="2" charset="2"/>
              <a:buChar char="v"/>
            </a:pPr>
            <a: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TO-BE (SW Task)</a:t>
            </a:r>
          </a:p>
          <a:p>
            <a:pPr>
              <a:lnSpc>
                <a:spcPct val="120000"/>
              </a:lnSpc>
              <a:spcBef>
                <a:spcPct val="50000"/>
              </a:spcBef>
              <a:buFont typeface="Wingdings" panose="05000000000000000000" pitchFamily="2" charset="2"/>
              <a:buChar char="q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Strategy 2.b: Coroutines-based Concurrency</a:t>
            </a:r>
            <a:endParaRPr lang="en-US" dirty="0">
              <a:latin typeface="Arial" panose="020B0604020202020204" pitchFamily="34" charset="0"/>
              <a:ea typeface="LG스마트체 Regular" panose="020B0600000101010101" pitchFamily="50" charset="-127"/>
              <a:cs typeface="Arial" panose="020B0604020202020204" pitchFamily="34" charset="0"/>
            </a:endParaRPr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endParaRPr lang="en-US" sz="1000" dirty="0">
              <a:latin typeface="Arial" panose="020B0604020202020204" pitchFamily="34" charset="0"/>
              <a:ea typeface="LG스마트체 Regular" panose="020B0600000101010101" pitchFamily="50" charset="-127"/>
              <a:cs typeface="Arial" panose="020B0604020202020204" pitchFamily="34" charset="0"/>
            </a:endParaRPr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endParaRPr lang="x-none" sz="1400">
              <a:latin typeface="Arial" panose="020B0604020202020204" pitchFamily="34" charset="0"/>
              <a:ea typeface="LG스마트체 Regular" panose="020B0600000101010101" pitchFamily="50" charset="-127"/>
              <a:cs typeface="Arial" panose="020B0604020202020204" pitchFamily="34" charset="0"/>
            </a:endParaRPr>
          </a:p>
          <a:p>
            <a:pPr marL="0" lvl="0" indent="0">
              <a:lnSpc>
                <a:spcPct val="120000"/>
              </a:lnSpc>
              <a:spcBef>
                <a:spcPct val="50000"/>
              </a:spcBef>
              <a:buNone/>
            </a:pP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endParaRPr kumimoji="1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G Smart UI SemiBold" panose="020B0700000101010101" pitchFamily="50" charset="-127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FD196BCD-2B40-01D1-3AD6-4804B3656254}"/>
              </a:ext>
            </a:extLst>
          </p:cNvPr>
          <p:cNvSpPr txBox="1">
            <a:spLocks/>
          </p:cNvSpPr>
          <p:nvPr/>
        </p:nvSpPr>
        <p:spPr>
          <a:xfrm>
            <a:off x="4464635" y="650113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x-none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EF5734-750F-6F44-80C1-1680C2239495}" type="slidenum">
              <a:rPr lang="x-none" smtClean="0"/>
              <a:pPr/>
              <a:t>19</a:t>
            </a:fld>
            <a:endParaRPr lang="x-none"/>
          </a:p>
        </p:txBody>
      </p:sp>
      <p:graphicFrame>
        <p:nvGraphicFramePr>
          <p:cNvPr id="6" name="표 36">
            <a:extLst>
              <a:ext uri="{FF2B5EF4-FFF2-40B4-BE49-F238E27FC236}">
                <a16:creationId xmlns:a16="http://schemas.microsoft.com/office/drawing/2014/main" id="{4F543CA5-C55F-0FD4-E04E-39AFE5DD5A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8622435"/>
              </p:ext>
            </p:extLst>
          </p:nvPr>
        </p:nvGraphicFramePr>
        <p:xfrm>
          <a:off x="1834916" y="349034"/>
          <a:ext cx="4855531" cy="457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776415">
                  <a:extLst>
                    <a:ext uri="{9D8B030D-6E8A-4147-A177-3AD203B41FA5}">
                      <a16:colId xmlns:a16="http://schemas.microsoft.com/office/drawing/2014/main" val="1957302077"/>
                    </a:ext>
                  </a:extLst>
                </a:gridCol>
                <a:gridCol w="4079116">
                  <a:extLst>
                    <a:ext uri="{9D8B030D-6E8A-4147-A177-3AD203B41FA5}">
                      <a16:colId xmlns:a16="http://schemas.microsoft.com/office/drawing/2014/main" val="508759771"/>
                    </a:ext>
                  </a:extLst>
                </a:gridCol>
              </a:tblGrid>
              <a:tr h="323627">
                <a:tc>
                  <a:txBody>
                    <a:bodyPr/>
                    <a:lstStyle/>
                    <a:p>
                      <a:r>
                        <a:rPr lang="en-US" sz="1200" b="0" kern="1200" dirty="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QA-01</a:t>
                      </a:r>
                      <a:r>
                        <a:rPr lang="x-none" sz="1200" b="0" kern="120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 </a:t>
                      </a:r>
                      <a:endParaRPr lang="en-US" sz="1200" b="0" kern="1200" dirty="0">
                        <a:solidFill>
                          <a:srgbClr val="C00000"/>
                        </a:solidFill>
                        <a:latin typeface="Arial" panose="020B0604020202020204" pitchFamily="34" charset="0"/>
                        <a:ea typeface="LG Smart UI SemiBold" panose="020B07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200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Framework</a:t>
                      </a:r>
                      <a:r>
                        <a:rPr lang="en-US" sz="1200" b="0" kern="1200" baseline="0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must h</a:t>
                      </a:r>
                      <a:r>
                        <a:rPr lang="en-US" sz="1200" b="0" kern="1200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andle high-frequency events with response time under 1 sec.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2399166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340EF35F-0738-140F-9C93-B60709F0AAB7}"/>
              </a:ext>
            </a:extLst>
          </p:cNvPr>
          <p:cNvSpPr txBox="1"/>
          <p:nvPr/>
        </p:nvSpPr>
        <p:spPr>
          <a:xfrm>
            <a:off x="1863892" y="6230885"/>
            <a:ext cx="28985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Fig 15: Map user code with sequence diagram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3294A90-3434-A677-D550-C80A345736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19" y="1056771"/>
            <a:ext cx="4177201" cy="354973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BE366A5-7735-54BF-A57D-EDB30E32AB2E}"/>
              </a:ext>
            </a:extLst>
          </p:cNvPr>
          <p:cNvSpPr txBox="1"/>
          <p:nvPr/>
        </p:nvSpPr>
        <p:spPr>
          <a:xfrm>
            <a:off x="1061670" y="2509921"/>
            <a:ext cx="2216368" cy="203107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txBody>
          <a:bodyPr wrap="square" rtlCol="0">
            <a:spAutoFit/>
          </a:bodyPr>
          <a:lstStyle/>
          <a:p>
            <a:endParaRPr lang="x-none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87EA3BE2-35A7-2554-014C-9735E3D8C8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2464" y="8261"/>
            <a:ext cx="5458665" cy="6858000"/>
          </a:xfrm>
          <a:prstGeom prst="rect">
            <a:avLst/>
          </a:prstGeom>
        </p:spPr>
      </p:pic>
      <p:cxnSp>
        <p:nvCxnSpPr>
          <p:cNvPr id="26" name="Curved Connector 25">
            <a:extLst>
              <a:ext uri="{FF2B5EF4-FFF2-40B4-BE49-F238E27FC236}">
                <a16:creationId xmlns:a16="http://schemas.microsoft.com/office/drawing/2014/main" id="{6FA5EAE6-78C2-ADE4-09D9-BF0E02E79278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3278038" y="830264"/>
            <a:ext cx="3866952" cy="1781211"/>
          </a:xfrm>
          <a:prstGeom prst="curvedConnector3">
            <a:avLst>
              <a:gd name="adj1" fmla="val 50000"/>
            </a:avLst>
          </a:prstGeom>
          <a:ln>
            <a:solidFill>
              <a:schemeClr val="accent3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73203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B137C1-2D8C-F1B9-A9D7-36CC7D46AD11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60E4AA8-6D35-FA4B-B26B-8ACCED751F8A}" type="datetime1">
              <a:rPr lang="en-US" smtClean="0"/>
              <a:t>10/6/25</a:t>
            </a:fld>
            <a:endParaRPr lang="x-non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D465E5-DE39-9C97-6CA5-39B1EC8EA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F5734-750F-6F44-80C1-1680C2239495}" type="slidenum">
              <a:rPr lang="x-none" smtClean="0"/>
              <a:t>2</a:t>
            </a:fld>
            <a:endParaRPr lang="x-non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75E75C-8ECD-E8A6-44C9-D298ABCE38EC}"/>
              </a:ext>
            </a:extLst>
          </p:cNvPr>
          <p:cNvSpPr txBox="1"/>
          <p:nvPr/>
        </p:nvSpPr>
        <p:spPr>
          <a:xfrm>
            <a:off x="1652294" y="614420"/>
            <a:ext cx="52205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b="1" dirty="0">
                <a:solidFill>
                  <a:prstClr val="black"/>
                </a:solidFill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Agenda</a:t>
            </a:r>
            <a:endParaRPr kumimoji="1" lang="en-US" altLang="ko-KR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7" name="텍스트 개체 틀 3">
            <a:extLst>
              <a:ext uri="{FF2B5EF4-FFF2-40B4-BE49-F238E27FC236}">
                <a16:creationId xmlns:a16="http://schemas.microsoft.com/office/drawing/2014/main" id="{F3565576-2823-0234-4FAA-28A0461B9504}"/>
              </a:ext>
            </a:extLst>
          </p:cNvPr>
          <p:cNvSpPr txBox="1">
            <a:spLocks/>
          </p:cNvSpPr>
          <p:nvPr/>
        </p:nvSpPr>
        <p:spPr>
          <a:xfrm>
            <a:off x="1652294" y="1543523"/>
            <a:ext cx="3858211" cy="410144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271463" indent="-271463">
              <a:lnSpc>
                <a:spcPct val="110000"/>
              </a:lnSpc>
              <a:spcBef>
                <a:spcPts val="300"/>
              </a:spcBef>
              <a:buFont typeface="함초롬돋움" panose="020B0604000101010101" pitchFamily="50" charset="-127"/>
              <a:buChar char="❑"/>
              <a:defRPr sz="1200" b="1">
                <a:solidFill>
                  <a:srgbClr val="000000"/>
                </a:solidFill>
                <a:latin typeface="Arial Narrow"/>
                <a:ea typeface="LG스마트체 Regular"/>
              </a:defRPr>
            </a:lvl1pPr>
          </a:lstStyle>
          <a:p>
            <a:pPr lvl="0">
              <a:lnSpc>
                <a:spcPct val="150000"/>
              </a:lnSpc>
              <a:spcBef>
                <a:spcPct val="50000"/>
              </a:spcBef>
            </a:pPr>
            <a:r>
              <a:rPr lang="en-US" altLang="ko-KR" sz="1800" dirty="0"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Project Overview</a:t>
            </a:r>
          </a:p>
          <a:p>
            <a:pPr>
              <a:lnSpc>
                <a:spcPct val="150000"/>
              </a:lnSpc>
              <a:spcBef>
                <a:spcPct val="50000"/>
              </a:spcBef>
            </a:pPr>
            <a:r>
              <a:rPr lang="en-US" altLang="ko-KR" sz="1800" dirty="0"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Project Context</a:t>
            </a:r>
          </a:p>
          <a:p>
            <a:pPr lvl="0">
              <a:lnSpc>
                <a:spcPct val="150000"/>
              </a:lnSpc>
              <a:spcBef>
                <a:spcPct val="50000"/>
              </a:spcBef>
            </a:pPr>
            <a:r>
              <a:rPr lang="en-US" altLang="ko-KR" sz="1800" dirty="0"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Architecture Drivers</a:t>
            </a:r>
          </a:p>
          <a:p>
            <a:pPr lvl="0">
              <a:lnSpc>
                <a:spcPct val="150000"/>
              </a:lnSpc>
              <a:spcBef>
                <a:spcPct val="50000"/>
              </a:spcBef>
            </a:pPr>
            <a:r>
              <a:rPr lang="en-US" altLang="ko-KR" sz="1800" dirty="0"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Architecture Representation</a:t>
            </a:r>
          </a:p>
          <a:p>
            <a:pPr>
              <a:lnSpc>
                <a:spcPct val="150000"/>
              </a:lnSpc>
              <a:spcBef>
                <a:spcPct val="50000"/>
              </a:spcBef>
            </a:pPr>
            <a:r>
              <a:rPr lang="en-US" altLang="ko-KR" sz="1800" dirty="0"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Architecture Decision Rationale</a:t>
            </a:r>
          </a:p>
          <a:p>
            <a:pPr>
              <a:lnSpc>
                <a:spcPct val="150000"/>
              </a:lnSpc>
              <a:spcBef>
                <a:spcPct val="50000"/>
              </a:spcBef>
            </a:pPr>
            <a:r>
              <a:rPr kumimoji="1" lang="en-US" altLang="ko-KR" sz="1800" dirty="0"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Validation</a:t>
            </a:r>
          </a:p>
          <a:p>
            <a:pPr>
              <a:lnSpc>
                <a:spcPct val="150000"/>
              </a:lnSpc>
              <a:spcBef>
                <a:spcPct val="50000"/>
              </a:spcBef>
            </a:pPr>
            <a:r>
              <a:rPr kumimoji="1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Conclusion</a:t>
            </a:r>
            <a:br>
              <a:rPr kumimoji="1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endParaRPr kumimoji="1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G Smart UI SemiBold" panose="020B0700000101010101" pitchFamily="50" charset="-127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8" name="직사각형 2">
            <a:extLst>
              <a:ext uri="{FF2B5EF4-FFF2-40B4-BE49-F238E27FC236}">
                <a16:creationId xmlns:a16="http://schemas.microsoft.com/office/drawing/2014/main" id="{EA014A94-2F6A-90C9-35CB-01B9B8482A2C}"/>
              </a:ext>
            </a:extLst>
          </p:cNvPr>
          <p:cNvSpPr/>
          <p:nvPr/>
        </p:nvSpPr>
        <p:spPr>
          <a:xfrm>
            <a:off x="5375811" y="180980"/>
            <a:ext cx="1447810" cy="27698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 wrap="none" lIns="91429" tIns="45714" rIns="91429" bIns="45714">
            <a:spAutoFit/>
          </a:bodyPr>
          <a:lstStyle/>
          <a:p>
            <a:pPr>
              <a:defRPr/>
            </a:pPr>
            <a:r>
              <a:rPr lang="en-US" altLang="ko-KR" sz="1200" b="0" dirty="0">
                <a:solidFill>
                  <a:prstClr val="white">
                    <a:lumMod val="75000"/>
                  </a:prstClr>
                </a:solidFill>
                <a:latin typeface="Arial Narrow" pitchFamily="34" charset="0"/>
                <a:cs typeface="Arial" pitchFamily="34" charset="0"/>
              </a:rPr>
              <a:t>LGE Internal Use Only</a:t>
            </a:r>
            <a:endParaRPr lang="ko-KR" altLang="en-US" sz="1200" b="0" dirty="0">
              <a:solidFill>
                <a:prstClr val="white">
                  <a:lumMod val="75000"/>
                </a:prstClr>
              </a:solidFill>
              <a:latin typeface="Arial Narrow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04059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CA7F85-B2BB-A1A8-4252-B9D8F36EF6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F5734-750F-6F44-80C1-1680C2239495}" type="slidenum">
              <a:rPr lang="x-none" smtClean="0"/>
              <a:t>20</a:t>
            </a:fld>
            <a:endParaRPr lang="x-none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F30CCA1-3B61-2DDF-704B-22CA5182F06E}"/>
              </a:ext>
            </a:extLst>
          </p:cNvPr>
          <p:cNvSpPr txBox="1"/>
          <p:nvPr/>
        </p:nvSpPr>
        <p:spPr>
          <a:xfrm>
            <a:off x="64139" y="152639"/>
            <a:ext cx="52205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b="1" noProof="0">
                <a:solidFill>
                  <a:prstClr val="black"/>
                </a:solidFill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5</a:t>
            </a:r>
            <a:r>
              <a:rPr kumimoji="1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.1 Architectural Decision</a:t>
            </a:r>
            <a:r>
              <a:rPr kumimoji="1" lang="en-US" altLang="ko-KR" sz="2000" b="1" i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 - Performance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8A7FBB-592D-61BD-D53C-1D47CC36A23D}"/>
              </a:ext>
            </a:extLst>
          </p:cNvPr>
          <p:cNvSpPr txBox="1"/>
          <p:nvPr/>
        </p:nvSpPr>
        <p:spPr>
          <a:xfrm>
            <a:off x="498185" y="656692"/>
            <a:ext cx="265168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en-US" sz="1600" b="1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Architectural Decision</a:t>
            </a:r>
            <a:endParaRPr lang="x-none" sz="1600" b="1">
              <a:latin typeface="Arial" panose="020B0604020202020204" pitchFamily="34" charset="0"/>
              <a:ea typeface="LG스마트체 Regular" panose="020B0600000101010101" pitchFamily="50" charset="-127"/>
              <a:cs typeface="Arial" panose="020B0604020202020204" pitchFamily="34" charset="0"/>
            </a:endParaRPr>
          </a:p>
          <a:p>
            <a:endParaRPr lang="x-none" sz="1600"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  <a:p>
            <a:endParaRPr lang="x-none" sz="1600"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graphicFrame>
        <p:nvGraphicFramePr>
          <p:cNvPr id="6" name="표 1">
            <a:extLst>
              <a:ext uri="{FF2B5EF4-FFF2-40B4-BE49-F238E27FC236}">
                <a16:creationId xmlns:a16="http://schemas.microsoft.com/office/drawing/2014/main" id="{4DAB6D25-862B-ACAC-9B6E-ED8926477A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2098624"/>
              </p:ext>
            </p:extLst>
          </p:nvPr>
        </p:nvGraphicFramePr>
        <p:xfrm>
          <a:off x="718056" y="1171146"/>
          <a:ext cx="8420333" cy="556564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659410">
                  <a:extLst>
                    <a:ext uri="{9D8B030D-6E8A-4147-A177-3AD203B41FA5}">
                      <a16:colId xmlns:a16="http://schemas.microsoft.com/office/drawing/2014/main" val="1197659203"/>
                    </a:ext>
                  </a:extLst>
                </a:gridCol>
                <a:gridCol w="3374814">
                  <a:extLst>
                    <a:ext uri="{9D8B030D-6E8A-4147-A177-3AD203B41FA5}">
                      <a16:colId xmlns:a16="http://schemas.microsoft.com/office/drawing/2014/main" val="2602705436"/>
                    </a:ext>
                  </a:extLst>
                </a:gridCol>
                <a:gridCol w="3386109">
                  <a:extLst>
                    <a:ext uri="{9D8B030D-6E8A-4147-A177-3AD203B41FA5}">
                      <a16:colId xmlns:a16="http://schemas.microsoft.com/office/drawing/2014/main" val="1629548476"/>
                    </a:ext>
                  </a:extLst>
                </a:gridCol>
              </a:tblGrid>
              <a:tr h="349114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Alternatives design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SW Task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Tiger Looper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2402582"/>
                  </a:ext>
                </a:extLst>
              </a:tr>
              <a:tr h="27877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Pros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200" b="1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Non-blocking processing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: never freezes on heavy tasks</a:t>
                      </a: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200" b="1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Dedicated CPU-bound task thread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: Heavy computation isolated from main event loop.</a:t>
                      </a: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200" b="1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Multi-core utilization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: Can leverage all available CPU cores</a:t>
                      </a: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200" b="1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Parallel workload processing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: normal task and CPU-bound tasks run simultaneously</a:t>
                      </a: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200" b="1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Coroutines C++20-based async and Promise-based async(JavaScript Promise A+ standard)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: provide efficient async operation</a:t>
                      </a: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This design shows that QA-01 is satisfied in architectural rationale. Verification section later proves practical result.   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Low memory footprint: </a:t>
                      </a:r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Single thread uses less memory</a:t>
                      </a:r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Simple execution model: </a:t>
                      </a:r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 thread coordination overhead</a:t>
                      </a:r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Predictable behavior: </a:t>
                      </a:r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Sequential execution is deterministic</a:t>
                      </a:r>
                      <a:endParaRPr lang="en-US" sz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LG Smart UI SemiBold" panose="020B0700000101010101" pitchFamily="50" charset="-127"/>
                        <a:cs typeface="Arial" panose="020B0604020202020204" pitchFamily="34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6971679"/>
                  </a:ext>
                </a:extLst>
              </a:tr>
              <a:tr h="278774"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Cons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200" b="1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Thread overhead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: Multiple threads consume more memory</a:t>
                      </a: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200" b="1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Context switching cost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: Some overhead from thread coordination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endParaRPr lang="en-US" sz="1800" b="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endParaRPr lang="en-US" sz="12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2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Only support C++ 11 (old standard)</a:t>
                      </a:r>
                    </a:p>
                    <a:p>
                      <a:pPr marL="171450" marR="0" lvl="0" indent="-171450" algn="l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Blocking: </a:t>
                      </a:r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CPU tasks freeze entire </a:t>
                      </a:r>
                      <a:b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application</a:t>
                      </a:r>
                    </a:p>
                    <a:p>
                      <a:pPr marL="171450" marR="0" lvl="0" indent="-171450" algn="l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Single-threaded bottleneck: </a:t>
                      </a:r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Cannot utilize multiple CPU cores</a:t>
                      </a:r>
                    </a:p>
                    <a:p>
                      <a:pPr marL="171450" marR="0" lvl="0" indent="-171450" algn="l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Sequential processing:</a:t>
                      </a:r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All operations must wait in line</a:t>
                      </a:r>
                    </a:p>
                    <a:p>
                      <a:pPr marL="171450" marR="0" lvl="0" indent="-171450" algn="l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Poor scalability </a:t>
                      </a:r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 Performance degrades </a:t>
                      </a:r>
                      <a:b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significantly under load</a:t>
                      </a:r>
                    </a:p>
                    <a:p>
                      <a:pPr marL="171450" marR="0" lvl="0" indent="-171450" algn="l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 parallelism</a:t>
                      </a:r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- Cannot handle concurrent </a:t>
                      </a:r>
                      <a:b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operations</a:t>
                      </a:r>
                      <a:endParaRPr lang="en-US" altLang="ko-KR" sz="1200" b="0" dirty="0">
                        <a:latin typeface="Arial" panose="020B0604020202020204" pitchFamily="34" charset="0"/>
                        <a:ea typeface="LG Smart UI SemiBold" panose="020B0700000101010101" pitchFamily="50" charset="-127"/>
                        <a:cs typeface="Arial" panose="020B0604020202020204" pitchFamily="34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59004871"/>
                  </a:ext>
                </a:extLst>
              </a:tr>
              <a:tr h="278774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Decision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Selected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Rejected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8857693"/>
                  </a:ext>
                </a:extLst>
              </a:tr>
            </a:tbl>
          </a:graphicData>
        </a:graphic>
      </p:graphicFrame>
      <p:pic>
        <p:nvPicPr>
          <p:cNvPr id="7" name="Picture 2" descr="체크 표시 클립 아트. 무료 다운로드. | Creazilla">
            <a:extLst>
              <a:ext uri="{FF2B5EF4-FFF2-40B4-BE49-F238E27FC236}">
                <a16:creationId xmlns:a16="http://schemas.microsoft.com/office/drawing/2014/main" id="{07DB846E-8DD2-9BB2-88FF-8A7E0BD6CA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2436" y="6482309"/>
            <a:ext cx="216024" cy="216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9" name="표 36">
            <a:extLst>
              <a:ext uri="{FF2B5EF4-FFF2-40B4-BE49-F238E27FC236}">
                <a16:creationId xmlns:a16="http://schemas.microsoft.com/office/drawing/2014/main" id="{01A0473F-7F39-A71B-0CFC-D84EE1C09B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2059085"/>
              </p:ext>
            </p:extLst>
          </p:nvPr>
        </p:nvGraphicFramePr>
        <p:xfrm>
          <a:off x="6014721" y="137927"/>
          <a:ext cx="6099623" cy="457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75350">
                  <a:extLst>
                    <a:ext uri="{9D8B030D-6E8A-4147-A177-3AD203B41FA5}">
                      <a16:colId xmlns:a16="http://schemas.microsoft.com/office/drawing/2014/main" val="1957302077"/>
                    </a:ext>
                  </a:extLst>
                </a:gridCol>
                <a:gridCol w="5124273">
                  <a:extLst>
                    <a:ext uri="{9D8B030D-6E8A-4147-A177-3AD203B41FA5}">
                      <a16:colId xmlns:a16="http://schemas.microsoft.com/office/drawing/2014/main" val="508759771"/>
                    </a:ext>
                  </a:extLst>
                </a:gridCol>
              </a:tblGrid>
              <a:tr h="323627">
                <a:tc>
                  <a:txBody>
                    <a:bodyPr/>
                    <a:lstStyle/>
                    <a:p>
                      <a:r>
                        <a:rPr lang="en-US" sz="1200" b="0" kern="120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QA-01</a:t>
                      </a:r>
                      <a:r>
                        <a:rPr lang="x-none" sz="1200" b="0" kern="120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 </a:t>
                      </a:r>
                      <a:endParaRPr lang="en-US" sz="1200" b="0" kern="1200">
                        <a:solidFill>
                          <a:srgbClr val="C00000"/>
                        </a:solidFill>
                        <a:latin typeface="Arial" panose="020B0604020202020204" pitchFamily="34" charset="0"/>
                        <a:ea typeface="LG Smart UI SemiBold" panose="020B07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20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Framework</a:t>
                      </a:r>
                      <a:r>
                        <a:rPr lang="en-US" sz="1200" b="0" kern="1200" baseline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must h</a:t>
                      </a:r>
                      <a:r>
                        <a:rPr lang="en-US" sz="1200" b="0" kern="120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andle high-frequency events with response time under 1 sec.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23991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149444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50E06F-87BD-D5DE-2D11-178B95DFCE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904824-65BF-2617-503A-3462C2E53C3F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CEDF7557-72DD-A34A-8659-6DD33C33D1E3}" type="datetime1">
              <a:rPr lang="en-US" smtClean="0"/>
              <a:t>10/6/25</a:t>
            </a:fld>
            <a:endParaRPr lang="x-non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2A02E5-013B-132D-DFE3-8BFEB47D5B37}"/>
              </a:ext>
            </a:extLst>
          </p:cNvPr>
          <p:cNvSpPr txBox="1"/>
          <p:nvPr/>
        </p:nvSpPr>
        <p:spPr>
          <a:xfrm>
            <a:off x="-1" y="-19799"/>
            <a:ext cx="78251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b="1" noProof="0">
                <a:solidFill>
                  <a:prstClr val="black"/>
                </a:solidFill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5</a:t>
            </a:r>
            <a:r>
              <a:rPr kumimoji="1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.2 Architectural Decision </a:t>
            </a:r>
            <a:r>
              <a:rPr kumimoji="1" lang="en-US" altLang="ko-KR" sz="2000" b="1" i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– Efficiency (resource utilization)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0" name="텍스트 개체 틀 3">
            <a:extLst>
              <a:ext uri="{FF2B5EF4-FFF2-40B4-BE49-F238E27FC236}">
                <a16:creationId xmlns:a16="http://schemas.microsoft.com/office/drawing/2014/main" id="{39182C66-0C23-6D7D-A10A-A3931ACD2428}"/>
              </a:ext>
            </a:extLst>
          </p:cNvPr>
          <p:cNvSpPr txBox="1">
            <a:spLocks/>
          </p:cNvSpPr>
          <p:nvPr/>
        </p:nvSpPr>
        <p:spPr>
          <a:xfrm>
            <a:off x="61094" y="702301"/>
            <a:ext cx="4297412" cy="1062976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271463" indent="-271463">
              <a:lnSpc>
                <a:spcPct val="110000"/>
              </a:lnSpc>
              <a:spcBef>
                <a:spcPts val="300"/>
              </a:spcBef>
              <a:buFont typeface="함초롬돋움" panose="020B0604000101010101" pitchFamily="50" charset="-127"/>
              <a:buChar char="❑"/>
              <a:defRPr sz="1200" b="1">
                <a:solidFill>
                  <a:srgbClr val="000000"/>
                </a:solidFill>
                <a:latin typeface="Arial Narrow"/>
                <a:ea typeface="LG스마트체 Regular"/>
              </a:defRPr>
            </a:lvl1pPr>
          </a:lstStyle>
          <a:p>
            <a:pPr lvl="0">
              <a:lnSpc>
                <a:spcPct val="120000"/>
              </a:lnSpc>
              <a:spcBef>
                <a:spcPct val="50000"/>
              </a:spcBef>
              <a:buFont typeface="Wingdings" pitchFamily="2" charset="2"/>
              <a:buChar char="v"/>
            </a:pPr>
            <a:r>
              <a:rPr lang="en-US" sz="140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AS-IS (Tiger Looper)</a:t>
            </a:r>
          </a:p>
          <a:p>
            <a:pPr marL="0" lvl="0" indent="0">
              <a:lnSpc>
                <a:spcPct val="120000"/>
              </a:lnSpc>
              <a:spcBef>
                <a:spcPct val="50000"/>
              </a:spcBef>
              <a:buNone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Resource Waste Issue:</a:t>
            </a:r>
          </a:p>
          <a:p>
            <a:pPr marL="0" lvl="0" indent="0">
              <a:lnSpc>
                <a:spcPct val="120000"/>
              </a:lnSpc>
              <a:spcBef>
                <a:spcPct val="50000"/>
              </a:spcBef>
              <a:buNone/>
            </a:pPr>
            <a:r>
              <a:rPr lang="en-US" b="0">
                <a:latin typeface="Arial" panose="020B0604020202020204" pitchFamily="34" charset="0"/>
                <a:cs typeface="Arial" panose="020B0604020202020204" pitchFamily="34" charset="0"/>
              </a:rPr>
              <a:t>- Tiger Looper uses POSIX timer creation (</a:t>
            </a:r>
            <a:r>
              <a:rPr lang="en-US" b="0" err="1">
                <a:latin typeface="Arial" panose="020B0604020202020204" pitchFamily="34" charset="0"/>
                <a:cs typeface="Arial" panose="020B0604020202020204" pitchFamily="34" charset="0"/>
              </a:rPr>
              <a:t>timer_create</a:t>
            </a:r>
            <a:r>
              <a:rPr lang="en-US" b="0">
                <a:latin typeface="Arial" panose="020B0604020202020204" pitchFamily="34" charset="0"/>
                <a:cs typeface="Arial" panose="020B0604020202020204" pitchFamily="34" charset="0"/>
              </a:rPr>
              <a:t> with SIGEV_THREAD type)</a:t>
            </a:r>
            <a:br>
              <a:rPr lang="en-US" b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b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https://man7.org/linux/man-pages/man2/timer_create.2.html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>
              <a:lnSpc>
                <a:spcPct val="120000"/>
              </a:lnSpc>
              <a:spcBef>
                <a:spcPct val="50000"/>
              </a:spcBef>
              <a:buNone/>
            </a:pPr>
            <a:r>
              <a:rPr lang="en-US" b="0">
                <a:latin typeface="Arial" panose="020B0604020202020204" pitchFamily="34" charset="0"/>
                <a:cs typeface="Arial" panose="020B0604020202020204" pitchFamily="34" charset="0"/>
              </a:rPr>
              <a:t>- Each timer creates new thread to handle timer callback → Massive memory overhead</a:t>
            </a:r>
          </a:p>
          <a:p>
            <a:pPr marL="0" lvl="0" indent="0">
              <a:lnSpc>
                <a:spcPct val="120000"/>
              </a:lnSpc>
              <a:spcBef>
                <a:spcPct val="50000"/>
              </a:spcBef>
              <a:buNone/>
            </a:pPr>
            <a:r>
              <a:rPr lang="en-US" b="0">
                <a:latin typeface="Arial" panose="020B0604020202020204" pitchFamily="34" charset="0"/>
                <a:cs typeface="Arial" panose="020B0604020202020204" pitchFamily="34" charset="0"/>
              </a:rPr>
              <a:t>100 timers = 100 threads = 800MB memory</a:t>
            </a:r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r>
              <a:rPr lang="en-US" b="0">
                <a:latin typeface="Arial" panose="020B0604020202020204" pitchFamily="34" charset="0"/>
                <a:cs typeface="Arial" panose="020B0604020202020204" pitchFamily="34" charset="0"/>
              </a:rPr>
              <a:t>- System instability under load, poor scalability </a:t>
            </a:r>
            <a:endParaRPr lang="en-US" sz="1000" b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r>
              <a:rPr lang="en-US" b="0">
                <a:latin typeface="Arial" panose="020B0604020202020204" pitchFamily="34" charset="0"/>
                <a:cs typeface="Arial" panose="020B0604020202020204" pitchFamily="34" charset="0"/>
              </a:rPr>
              <a:t>-  Memory waste: 8MB per timer</a:t>
            </a:r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r>
              <a:rPr lang="en-US" b="0">
                <a:latin typeface="Arial" panose="020B0604020202020204" pitchFamily="34" charset="0"/>
                <a:cs typeface="Arial" panose="020B0604020202020204" pitchFamily="34" charset="0"/>
              </a:rPr>
              <a:t>- CPU overhead from thread switching</a:t>
            </a:r>
          </a:p>
          <a:p>
            <a:pPr>
              <a:lnSpc>
                <a:spcPct val="120000"/>
              </a:lnSpc>
              <a:spcBef>
                <a:spcPct val="50000"/>
              </a:spcBef>
              <a:buFont typeface="Wingdings" panose="05000000000000000000" pitchFamily="2" charset="2"/>
              <a:buChar char="Ø"/>
            </a:pPr>
            <a:r>
              <a:rPr lang="en-US" b="0">
                <a:latin typeface="Arial" panose="020B0604020202020204" pitchFamily="34" charset="0"/>
                <a:cs typeface="Arial" panose="020B0604020202020204" pitchFamily="34" charset="0"/>
              </a:rPr>
              <a:t>Tiger Looper's thread-per-timer design is fundamentally inefficient for production use.</a:t>
            </a:r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endParaRPr lang="en-US" sz="1000" b="0"/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endParaRPr lang="en-US" sz="1000">
              <a:latin typeface="Arial" panose="020B0604020202020204" pitchFamily="34" charset="0"/>
              <a:ea typeface="LG스마트체 Regular" panose="020B0600000101010101" pitchFamily="50" charset="-127"/>
              <a:cs typeface="Arial" panose="020B0604020202020204" pitchFamily="34" charset="0"/>
            </a:endParaRPr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br>
              <a:rPr lang="en-US" sz="140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endParaRPr lang="x-none" sz="1400">
              <a:latin typeface="Arial" panose="020B0604020202020204" pitchFamily="34" charset="0"/>
              <a:ea typeface="LG스마트체 Regular" panose="020B0600000101010101" pitchFamily="50" charset="-127"/>
              <a:cs typeface="Arial" panose="020B0604020202020204" pitchFamily="34" charset="0"/>
            </a:endParaRPr>
          </a:p>
          <a:p>
            <a:pPr marL="0" lvl="0" indent="0">
              <a:lnSpc>
                <a:spcPct val="120000"/>
              </a:lnSpc>
              <a:spcBef>
                <a:spcPct val="50000"/>
              </a:spcBef>
              <a:buNone/>
            </a:pPr>
            <a:br>
              <a:rPr lang="en-US" altLang="ko-KR" sz="140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endParaRPr kumimoji="1" lang="en-US" altLang="ko-KR" sz="1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G Smart UI SemiBold" panose="020B0700000101010101" pitchFamily="50" charset="-127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C8BB1F3D-B951-E184-12F0-50E1F1E186B9}"/>
              </a:ext>
            </a:extLst>
          </p:cNvPr>
          <p:cNvSpPr txBox="1">
            <a:spLocks/>
          </p:cNvSpPr>
          <p:nvPr/>
        </p:nvSpPr>
        <p:spPr>
          <a:xfrm>
            <a:off x="4464635" y="650113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x-none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EF5734-750F-6F44-80C1-1680C2239495}" type="slidenum">
              <a:rPr lang="x-none" smtClean="0"/>
              <a:pPr/>
              <a:t>21</a:t>
            </a:fld>
            <a:endParaRPr lang="x-none"/>
          </a:p>
        </p:txBody>
      </p:sp>
      <p:graphicFrame>
        <p:nvGraphicFramePr>
          <p:cNvPr id="6" name="표 36">
            <a:extLst>
              <a:ext uri="{FF2B5EF4-FFF2-40B4-BE49-F238E27FC236}">
                <a16:creationId xmlns:a16="http://schemas.microsoft.com/office/drawing/2014/main" id="{3CE26C7D-F6B8-33BD-0AE7-C9658BD7D9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4178515"/>
              </p:ext>
            </p:extLst>
          </p:nvPr>
        </p:nvGraphicFramePr>
        <p:xfrm>
          <a:off x="7363737" y="30519"/>
          <a:ext cx="4779730" cy="457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694048">
                  <a:extLst>
                    <a:ext uri="{9D8B030D-6E8A-4147-A177-3AD203B41FA5}">
                      <a16:colId xmlns:a16="http://schemas.microsoft.com/office/drawing/2014/main" val="1957302077"/>
                    </a:ext>
                  </a:extLst>
                </a:gridCol>
                <a:gridCol w="4085682">
                  <a:extLst>
                    <a:ext uri="{9D8B030D-6E8A-4147-A177-3AD203B41FA5}">
                      <a16:colId xmlns:a16="http://schemas.microsoft.com/office/drawing/2014/main" val="508759771"/>
                    </a:ext>
                  </a:extLst>
                </a:gridCol>
              </a:tblGrid>
              <a:tr h="385839">
                <a:tc>
                  <a:txBody>
                    <a:bodyPr/>
                    <a:lstStyle/>
                    <a:p>
                      <a:r>
                        <a:rPr lang="en-US" sz="1200" b="0" kern="120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QA-02</a:t>
                      </a:r>
                      <a:r>
                        <a:rPr lang="x-none" sz="1200" b="0" kern="120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 </a:t>
                      </a:r>
                      <a:endParaRPr lang="en-US" sz="1200" b="0" kern="1200">
                        <a:solidFill>
                          <a:srgbClr val="C00000"/>
                        </a:solidFill>
                        <a:latin typeface="Arial" panose="020B0604020202020204" pitchFamily="34" charset="0"/>
                        <a:ea typeface="LG Smart UI SemiBold" panose="020B07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kern="120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Framework must provide optimal resource utilization with advanced timer management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2399166"/>
                  </a:ext>
                </a:extLst>
              </a:tr>
            </a:tbl>
          </a:graphicData>
        </a:graphic>
      </p:graphicFrame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1389" y="538037"/>
            <a:ext cx="6460692" cy="552514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4893" y="6185363"/>
            <a:ext cx="2007188" cy="63154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39D2EA1-3834-2DC1-C0AE-D8237FB67F29}"/>
              </a:ext>
            </a:extLst>
          </p:cNvPr>
          <p:cNvSpPr txBox="1"/>
          <p:nvPr/>
        </p:nvSpPr>
        <p:spPr>
          <a:xfrm>
            <a:off x="6470442" y="6261913"/>
            <a:ext cx="25292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Fig 16: Timer problem in Tiger Looper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5448433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F086B2-0B7C-8AD9-CA55-D2778715A3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9A6CC1-BAB5-ED58-8F9D-2EACC7D09419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CEDF7557-72DD-A34A-8659-6DD33C33D1E3}" type="datetime1">
              <a:rPr lang="en-US" smtClean="0"/>
              <a:t>10/6/25</a:t>
            </a:fld>
            <a:endParaRPr lang="x-non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45F6BBE-DC99-6AAE-7B94-47F99A776055}"/>
              </a:ext>
            </a:extLst>
          </p:cNvPr>
          <p:cNvSpPr txBox="1"/>
          <p:nvPr/>
        </p:nvSpPr>
        <p:spPr>
          <a:xfrm>
            <a:off x="-1" y="-19799"/>
            <a:ext cx="69974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b="1" noProof="0">
                <a:solidFill>
                  <a:prstClr val="black"/>
                </a:solidFill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5</a:t>
            </a:r>
            <a:r>
              <a:rPr kumimoji="1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.2 Architectural Decision </a:t>
            </a:r>
            <a:r>
              <a:rPr kumimoji="1" lang="en-US" altLang="ko-KR" sz="2000" b="1" i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– Efficiency (resource utilization)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0" name="텍스트 개체 틀 3">
            <a:extLst>
              <a:ext uri="{FF2B5EF4-FFF2-40B4-BE49-F238E27FC236}">
                <a16:creationId xmlns:a16="http://schemas.microsoft.com/office/drawing/2014/main" id="{3FF6F5D8-25EA-48F1-3910-0BA976C7191E}"/>
              </a:ext>
            </a:extLst>
          </p:cNvPr>
          <p:cNvSpPr txBox="1">
            <a:spLocks/>
          </p:cNvSpPr>
          <p:nvPr/>
        </p:nvSpPr>
        <p:spPr>
          <a:xfrm>
            <a:off x="61094" y="702301"/>
            <a:ext cx="6006492" cy="1124686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271463" indent="-271463">
              <a:lnSpc>
                <a:spcPct val="110000"/>
              </a:lnSpc>
              <a:spcBef>
                <a:spcPts val="300"/>
              </a:spcBef>
              <a:buFont typeface="함초롬돋움" panose="020B0604000101010101" pitchFamily="50" charset="-127"/>
              <a:buChar char="❑"/>
              <a:defRPr sz="1200" b="1">
                <a:solidFill>
                  <a:srgbClr val="000000"/>
                </a:solidFill>
                <a:latin typeface="Arial Narrow"/>
                <a:ea typeface="LG스마트체 Regular"/>
              </a:defRPr>
            </a:lvl1pPr>
          </a:lstStyle>
          <a:p>
            <a:pPr lvl="0">
              <a:lnSpc>
                <a:spcPct val="120000"/>
              </a:lnSpc>
              <a:spcBef>
                <a:spcPct val="50000"/>
              </a:spcBef>
              <a:buFont typeface="Wingdings" pitchFamily="2" charset="2"/>
              <a:buChar char="v"/>
            </a:pPr>
            <a: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TO-BE (SW Task)</a:t>
            </a:r>
          </a:p>
          <a:p>
            <a:r>
              <a:rPr lang="en-US" dirty="0"/>
              <a:t>Advanced Timer Management</a:t>
            </a:r>
            <a:endParaRPr lang="en-US" b="0" dirty="0"/>
          </a:p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Single dedicated timer thread architecture</a:t>
            </a:r>
          </a:p>
          <a:p>
            <a:pPr marL="0" indent="0">
              <a:buNone/>
            </a:pP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- SW Task uses a single timer thread to manage Client application’s timers.</a:t>
            </a:r>
          </a:p>
          <a:p>
            <a:pPr marL="0" indent="0">
              <a:buNone/>
            </a:pP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- 1 dedicated timer thread handles 1000+ timers efficiently</a:t>
            </a:r>
          </a:p>
          <a:p>
            <a:pPr marL="0" indent="0">
              <a:buNone/>
            </a:pP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- Linux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epoll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 +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timerfd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 kernel integration for optimal performance</a:t>
            </a:r>
          </a:p>
          <a:p>
            <a:pPr marL="0" indent="0">
              <a:buNone/>
            </a:pP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- O(1) timer creation, deletion, and expiration operations</a:t>
            </a:r>
          </a:p>
          <a:p>
            <a:pPr marL="0" indent="0">
              <a:buNone/>
            </a:pP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- Constant memory usage regardless of timer count</a:t>
            </a:r>
          </a:p>
          <a:p>
            <a:pPr marL="0" indent="0">
              <a:buNone/>
            </a:pPr>
            <a:endParaRPr lang="en-US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Technical benefits</a:t>
            </a:r>
          </a:p>
          <a:p>
            <a:pPr marL="0" indent="0">
              <a:buNone/>
            </a:pP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- Scalability: Single thread scales to thousands of timers</a:t>
            </a:r>
          </a:p>
          <a:p>
            <a:pPr marL="0" indent="0">
              <a:buNone/>
            </a:pP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- Kernel Optimization: Direct Linux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timerfd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 integration eliminates polling</a:t>
            </a:r>
          </a:p>
          <a:p>
            <a:pPr marL="0" indent="0">
              <a:buNone/>
            </a:pP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- Memory Efficiency: Fixed memory footprint vs. thread-per-timer approach</a:t>
            </a:r>
          </a:p>
          <a:p>
            <a:pPr marL="0" indent="0">
              <a:buNone/>
            </a:pP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- Performance: O(1) operations ensure consistent response times</a:t>
            </a:r>
          </a:p>
          <a:p>
            <a:pPr marL="0" indent="0">
              <a:buNone/>
            </a:pPr>
            <a:endParaRPr lang="en-US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Operational efficiency</a:t>
            </a:r>
          </a:p>
          <a:p>
            <a:pPr marL="0" indent="0">
              <a:buNone/>
            </a:pP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- Timer events processed via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epoll_wait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() with minimal CPU overhead</a:t>
            </a:r>
          </a:p>
          <a:p>
            <a:pPr marL="0" indent="0">
              <a:buNone/>
            </a:pP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- Expired timer callbacks posted to main thread for execution</a:t>
            </a:r>
          </a:p>
          <a:p>
            <a:pPr marL="0" indent="0">
              <a:buNone/>
            </a:pP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- Automatic cleanup of one-shot timers, persistent handling of periodic timers</a:t>
            </a:r>
          </a:p>
          <a:p>
            <a:pPr marL="0" indent="0">
              <a:buNone/>
            </a:pP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- Thread-safe cancellation without blocking timer operations</a:t>
            </a:r>
            <a:endParaRPr lang="en-US" sz="1000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endParaRPr lang="en-US" sz="1000" dirty="0">
              <a:latin typeface="Arial" panose="020B0604020202020204" pitchFamily="34" charset="0"/>
              <a:ea typeface="LG스마트체 Regular" panose="020B0600000101010101" pitchFamily="50" charset="-127"/>
              <a:cs typeface="Arial" panose="020B0604020202020204" pitchFamily="34" charset="0"/>
            </a:endParaRPr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endParaRPr lang="x-none" sz="1400">
              <a:latin typeface="Arial" panose="020B0604020202020204" pitchFamily="34" charset="0"/>
              <a:ea typeface="LG스마트체 Regular" panose="020B0600000101010101" pitchFamily="50" charset="-127"/>
              <a:cs typeface="Arial" panose="020B0604020202020204" pitchFamily="34" charset="0"/>
            </a:endParaRPr>
          </a:p>
          <a:p>
            <a:pPr marL="0" lvl="0" indent="0">
              <a:lnSpc>
                <a:spcPct val="120000"/>
              </a:lnSpc>
              <a:spcBef>
                <a:spcPct val="50000"/>
              </a:spcBef>
              <a:buNone/>
            </a:pP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endParaRPr kumimoji="1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G Smart UI SemiBold" panose="020B0700000101010101" pitchFamily="50" charset="-127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062968AF-314E-443A-D957-1F21DDA8B495}"/>
              </a:ext>
            </a:extLst>
          </p:cNvPr>
          <p:cNvSpPr txBox="1">
            <a:spLocks/>
          </p:cNvSpPr>
          <p:nvPr/>
        </p:nvSpPr>
        <p:spPr>
          <a:xfrm>
            <a:off x="4464635" y="650113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x-none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EF5734-750F-6F44-80C1-1680C2239495}" type="slidenum">
              <a:rPr lang="x-none" smtClean="0"/>
              <a:pPr/>
              <a:t>22</a:t>
            </a:fld>
            <a:endParaRPr lang="x-none"/>
          </a:p>
        </p:txBody>
      </p:sp>
      <p:graphicFrame>
        <p:nvGraphicFramePr>
          <p:cNvPr id="5" name="표 36">
            <a:extLst>
              <a:ext uri="{FF2B5EF4-FFF2-40B4-BE49-F238E27FC236}">
                <a16:creationId xmlns:a16="http://schemas.microsoft.com/office/drawing/2014/main" id="{3F9182AD-035A-DC7C-A31C-28EBE946F6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9649385"/>
              </p:ext>
            </p:extLst>
          </p:nvPr>
        </p:nvGraphicFramePr>
        <p:xfrm>
          <a:off x="7363737" y="30519"/>
          <a:ext cx="4779730" cy="457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694048">
                  <a:extLst>
                    <a:ext uri="{9D8B030D-6E8A-4147-A177-3AD203B41FA5}">
                      <a16:colId xmlns:a16="http://schemas.microsoft.com/office/drawing/2014/main" val="1957302077"/>
                    </a:ext>
                  </a:extLst>
                </a:gridCol>
                <a:gridCol w="4085682">
                  <a:extLst>
                    <a:ext uri="{9D8B030D-6E8A-4147-A177-3AD203B41FA5}">
                      <a16:colId xmlns:a16="http://schemas.microsoft.com/office/drawing/2014/main" val="508759771"/>
                    </a:ext>
                  </a:extLst>
                </a:gridCol>
              </a:tblGrid>
              <a:tr h="385839">
                <a:tc>
                  <a:txBody>
                    <a:bodyPr/>
                    <a:lstStyle/>
                    <a:p>
                      <a:r>
                        <a:rPr lang="en-US" sz="1200" b="0" kern="120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QA-02</a:t>
                      </a:r>
                      <a:r>
                        <a:rPr lang="x-none" sz="1200" b="0" kern="120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 </a:t>
                      </a:r>
                      <a:endParaRPr lang="en-US" sz="1200" b="0" kern="1200">
                        <a:solidFill>
                          <a:srgbClr val="C00000"/>
                        </a:solidFill>
                        <a:latin typeface="Arial" panose="020B0604020202020204" pitchFamily="34" charset="0"/>
                        <a:ea typeface="LG Smart UI SemiBold" panose="020B07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kern="120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Framework must provide optimal resource utilization with advanced timer management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2399166"/>
                  </a:ext>
                </a:extLst>
              </a:tr>
            </a:tbl>
          </a:graphicData>
        </a:graphic>
      </p:graphicFrame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9545" y="669553"/>
            <a:ext cx="3969256" cy="564967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0326" y="5594141"/>
            <a:ext cx="1337301" cy="60844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EBE8988-F5A8-847E-35FD-0787278547CA}"/>
              </a:ext>
            </a:extLst>
          </p:cNvPr>
          <p:cNvSpPr txBox="1"/>
          <p:nvPr/>
        </p:nvSpPr>
        <p:spPr>
          <a:xfrm>
            <a:off x="8091070" y="6325731"/>
            <a:ext cx="295465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Fig 17: module view of Timer system in SW Task</a:t>
            </a:r>
          </a:p>
        </p:txBody>
      </p:sp>
    </p:spTree>
    <p:extLst>
      <p:ext uri="{BB962C8B-B14F-4D97-AF65-F5344CB8AC3E}">
        <p14:creationId xmlns:p14="http://schemas.microsoft.com/office/powerpoint/2010/main" val="32095670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F086B2-0B7C-8AD9-CA55-D2778715A3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9A6CC1-BAB5-ED58-8F9D-2EACC7D09419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CEDF7557-72DD-A34A-8659-6DD33C33D1E3}" type="datetime1">
              <a:rPr lang="en-US" smtClean="0"/>
              <a:t>10/6/25</a:t>
            </a:fld>
            <a:endParaRPr lang="x-non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45F6BBE-DC99-6AAE-7B94-47F99A776055}"/>
              </a:ext>
            </a:extLst>
          </p:cNvPr>
          <p:cNvSpPr txBox="1"/>
          <p:nvPr/>
        </p:nvSpPr>
        <p:spPr>
          <a:xfrm>
            <a:off x="-1" y="-19799"/>
            <a:ext cx="68236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b="1" noProof="0">
                <a:solidFill>
                  <a:prstClr val="black"/>
                </a:solidFill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5</a:t>
            </a:r>
            <a:r>
              <a:rPr kumimoji="1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.2 Architectural Decision </a:t>
            </a:r>
            <a:r>
              <a:rPr kumimoji="1" lang="en-US" altLang="ko-KR" sz="2000" b="1" i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– Efficiency (resource utilization)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0" name="텍스트 개체 틀 3">
            <a:extLst>
              <a:ext uri="{FF2B5EF4-FFF2-40B4-BE49-F238E27FC236}">
                <a16:creationId xmlns:a16="http://schemas.microsoft.com/office/drawing/2014/main" id="{3FF6F5D8-25EA-48F1-3910-0BA976C7191E}"/>
              </a:ext>
            </a:extLst>
          </p:cNvPr>
          <p:cNvSpPr txBox="1">
            <a:spLocks/>
          </p:cNvSpPr>
          <p:nvPr/>
        </p:nvSpPr>
        <p:spPr>
          <a:xfrm>
            <a:off x="61094" y="702301"/>
            <a:ext cx="4297412" cy="96633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271463" indent="-271463">
              <a:lnSpc>
                <a:spcPct val="110000"/>
              </a:lnSpc>
              <a:spcBef>
                <a:spcPts val="300"/>
              </a:spcBef>
              <a:buFont typeface="함초롬돋움" panose="020B0604000101010101" pitchFamily="50" charset="-127"/>
              <a:buChar char="❑"/>
              <a:defRPr sz="1200" b="1">
                <a:solidFill>
                  <a:srgbClr val="000000"/>
                </a:solidFill>
                <a:latin typeface="Arial Narrow"/>
                <a:ea typeface="LG스마트체 Regular"/>
              </a:defRPr>
            </a:lvl1pPr>
          </a:lstStyle>
          <a:p>
            <a:pPr lvl="0">
              <a:lnSpc>
                <a:spcPct val="120000"/>
              </a:lnSpc>
              <a:spcBef>
                <a:spcPct val="50000"/>
              </a:spcBef>
              <a:buFont typeface="Wingdings" pitchFamily="2" charset="2"/>
              <a:buChar char="v"/>
            </a:pPr>
            <a: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Tiger Looper vs. SW Task Comparison</a:t>
            </a:r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r>
              <a:rPr lang="en-US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Tiger Problems</a:t>
            </a:r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r>
              <a:rPr lang="en-US" b="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- N timers = N threads</a:t>
            </a:r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r>
              <a:rPr lang="en-US" b="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- Thread creation overhead</a:t>
            </a:r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r>
              <a:rPr lang="en-US" b="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- Context switch cost</a:t>
            </a:r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br>
              <a:rPr lang="en-US" b="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r>
              <a:rPr lang="en-US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SW Task Advantages</a:t>
            </a:r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r>
              <a:rPr lang="en-US" b="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- N timers = 1 thread only</a:t>
            </a:r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r>
              <a:rPr lang="en-US" b="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- No thread creation cost</a:t>
            </a:r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r>
              <a:rPr lang="en-US" b="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- Single </a:t>
            </a:r>
            <a:r>
              <a:rPr lang="en-US" b="0" dirty="0" err="1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epoll_wait</a:t>
            </a:r>
            <a:r>
              <a:rPr lang="en-US" b="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() call</a:t>
            </a:r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r>
              <a:rPr lang="en-US" b="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- Scales to thousands</a:t>
            </a:r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endParaRPr lang="x-none" sz="1400">
              <a:latin typeface="Arial" panose="020B0604020202020204" pitchFamily="34" charset="0"/>
              <a:ea typeface="LG스마트체 Regular" panose="020B0600000101010101" pitchFamily="50" charset="-127"/>
              <a:cs typeface="Arial" panose="020B0604020202020204" pitchFamily="34" charset="0"/>
            </a:endParaRPr>
          </a:p>
          <a:p>
            <a:pPr marL="0" lvl="0" indent="0">
              <a:lnSpc>
                <a:spcPct val="120000"/>
              </a:lnSpc>
              <a:spcBef>
                <a:spcPct val="50000"/>
              </a:spcBef>
              <a:buNone/>
            </a:pP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endParaRPr kumimoji="1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G Smart UI SemiBold" panose="020B0700000101010101" pitchFamily="50" charset="-127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062968AF-314E-443A-D957-1F21DDA8B495}"/>
              </a:ext>
            </a:extLst>
          </p:cNvPr>
          <p:cNvSpPr txBox="1">
            <a:spLocks/>
          </p:cNvSpPr>
          <p:nvPr/>
        </p:nvSpPr>
        <p:spPr>
          <a:xfrm>
            <a:off x="4464635" y="650113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x-none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EF5734-750F-6F44-80C1-1680C2239495}" type="slidenum">
              <a:rPr lang="x-none" smtClean="0"/>
              <a:pPr/>
              <a:t>23</a:t>
            </a:fld>
            <a:endParaRPr lang="x-none"/>
          </a:p>
        </p:txBody>
      </p:sp>
      <p:graphicFrame>
        <p:nvGraphicFramePr>
          <p:cNvPr id="5" name="표 36">
            <a:extLst>
              <a:ext uri="{FF2B5EF4-FFF2-40B4-BE49-F238E27FC236}">
                <a16:creationId xmlns:a16="http://schemas.microsoft.com/office/drawing/2014/main" id="{3F9182AD-035A-DC7C-A31C-28EBE946F60B}"/>
              </a:ext>
            </a:extLst>
          </p:cNvPr>
          <p:cNvGraphicFramePr>
            <a:graphicFrameLocks noGrp="1"/>
          </p:cNvGraphicFramePr>
          <p:nvPr/>
        </p:nvGraphicFramePr>
        <p:xfrm>
          <a:off x="7363737" y="30519"/>
          <a:ext cx="4779730" cy="457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694048">
                  <a:extLst>
                    <a:ext uri="{9D8B030D-6E8A-4147-A177-3AD203B41FA5}">
                      <a16:colId xmlns:a16="http://schemas.microsoft.com/office/drawing/2014/main" val="1957302077"/>
                    </a:ext>
                  </a:extLst>
                </a:gridCol>
                <a:gridCol w="4085682">
                  <a:extLst>
                    <a:ext uri="{9D8B030D-6E8A-4147-A177-3AD203B41FA5}">
                      <a16:colId xmlns:a16="http://schemas.microsoft.com/office/drawing/2014/main" val="508759771"/>
                    </a:ext>
                  </a:extLst>
                </a:gridCol>
              </a:tblGrid>
              <a:tr h="385839">
                <a:tc>
                  <a:txBody>
                    <a:bodyPr/>
                    <a:lstStyle/>
                    <a:p>
                      <a:r>
                        <a:rPr lang="en-US" sz="1200" b="0" kern="120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QA-02</a:t>
                      </a:r>
                      <a:r>
                        <a:rPr lang="x-none" sz="1200" b="0" kern="120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 </a:t>
                      </a:r>
                      <a:endParaRPr lang="en-US" sz="1200" b="0" kern="1200">
                        <a:solidFill>
                          <a:srgbClr val="C00000"/>
                        </a:solidFill>
                        <a:latin typeface="Arial" panose="020B0604020202020204" pitchFamily="34" charset="0"/>
                        <a:ea typeface="LG Smart UI SemiBold" panose="020B07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kern="120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Framework must provide optimal resource utilization with advanced timer management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2399166"/>
                  </a:ext>
                </a:extLst>
              </a:tr>
            </a:tbl>
          </a:graphicData>
        </a:graphic>
      </p:graphicFrame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3681" y="1013809"/>
            <a:ext cx="9075875" cy="571327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5277" y="4810252"/>
            <a:ext cx="2399252" cy="75490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FEC3403-A70E-30C0-21D3-D2329E91BF29}"/>
              </a:ext>
            </a:extLst>
          </p:cNvPr>
          <p:cNvSpPr txBox="1"/>
          <p:nvPr/>
        </p:nvSpPr>
        <p:spPr>
          <a:xfrm>
            <a:off x="3992325" y="5877175"/>
            <a:ext cx="317106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Fig 18: compare Timer of SW Task and Tiger Looper</a:t>
            </a:r>
          </a:p>
        </p:txBody>
      </p:sp>
    </p:spTree>
    <p:extLst>
      <p:ext uri="{BB962C8B-B14F-4D97-AF65-F5344CB8AC3E}">
        <p14:creationId xmlns:p14="http://schemas.microsoft.com/office/powerpoint/2010/main" val="38513879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F086B2-0B7C-8AD9-CA55-D2778715A3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9A6CC1-BAB5-ED58-8F9D-2EACC7D09419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CEDF7557-72DD-A34A-8659-6DD33C33D1E3}" type="datetime1">
              <a:rPr lang="en-US" smtClean="0"/>
              <a:t>10/6/25</a:t>
            </a:fld>
            <a:endParaRPr lang="x-non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45F6BBE-DC99-6AAE-7B94-47F99A776055}"/>
              </a:ext>
            </a:extLst>
          </p:cNvPr>
          <p:cNvSpPr txBox="1"/>
          <p:nvPr/>
        </p:nvSpPr>
        <p:spPr>
          <a:xfrm>
            <a:off x="-1" y="-19799"/>
            <a:ext cx="68236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b="1" noProof="0">
                <a:solidFill>
                  <a:prstClr val="black"/>
                </a:solidFill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5</a:t>
            </a:r>
            <a:r>
              <a:rPr kumimoji="1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.2 Architectural Decision </a:t>
            </a:r>
            <a:r>
              <a:rPr kumimoji="1" lang="en-US" altLang="ko-KR" sz="2000" b="1" i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– Efficiency (resource utilization)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0" name="텍스트 개체 틀 3">
            <a:extLst>
              <a:ext uri="{FF2B5EF4-FFF2-40B4-BE49-F238E27FC236}">
                <a16:creationId xmlns:a16="http://schemas.microsoft.com/office/drawing/2014/main" id="{3FF6F5D8-25EA-48F1-3910-0BA976C7191E}"/>
              </a:ext>
            </a:extLst>
          </p:cNvPr>
          <p:cNvSpPr txBox="1">
            <a:spLocks/>
          </p:cNvSpPr>
          <p:nvPr/>
        </p:nvSpPr>
        <p:spPr>
          <a:xfrm>
            <a:off x="61094" y="702301"/>
            <a:ext cx="4297412" cy="1138382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271463" indent="-271463">
              <a:lnSpc>
                <a:spcPct val="110000"/>
              </a:lnSpc>
              <a:spcBef>
                <a:spcPts val="300"/>
              </a:spcBef>
              <a:buFont typeface="함초롬돋움" panose="020B0604000101010101" pitchFamily="50" charset="-127"/>
              <a:buChar char="❑"/>
              <a:defRPr sz="1200" b="1">
                <a:solidFill>
                  <a:srgbClr val="000000"/>
                </a:solidFill>
                <a:latin typeface="Arial Narrow"/>
                <a:ea typeface="LG스마트체 Regular"/>
              </a:defRPr>
            </a:lvl1pPr>
          </a:lstStyle>
          <a:p>
            <a:pPr lvl="0">
              <a:lnSpc>
                <a:spcPct val="120000"/>
              </a:lnSpc>
              <a:spcBef>
                <a:spcPct val="50000"/>
              </a:spcBef>
              <a:buFont typeface="Wingdings" pitchFamily="2" charset="2"/>
              <a:buChar char="v"/>
            </a:pPr>
            <a: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TO-BE (SW Task)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Advanced timer management</a:t>
            </a:r>
            <a:endParaRPr lang="en-US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- Fig 15 shows communication diagram for using timer in SW Task.</a:t>
            </a:r>
            <a:b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- It provides below advantages:</a:t>
            </a:r>
          </a:p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Scalability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: Efficiently handles multiple timers and file descriptors with low overhead, ideal for high-concurrency applications.</a:t>
            </a:r>
          </a:p>
          <a:p>
            <a:pPr marL="0" indent="0">
              <a:buNone/>
            </a:pPr>
            <a:endParaRPr lang="en-US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Unified event loop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: Integrates timer events in a single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epoll_wait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() call, simplifying event-driven programming.</a:t>
            </a:r>
          </a:p>
          <a:p>
            <a:pPr marL="0" indent="0">
              <a:buNone/>
            </a:pPr>
            <a:endParaRPr lang="en-US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Precision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timerfd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 provides high-resolution timers, and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epoll_wait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() ensures accurate, non-blocking event notifications.</a:t>
            </a:r>
          </a:p>
          <a:p>
            <a:pPr marL="0" indent="0">
              <a:buNone/>
            </a:pPr>
            <a:endParaRPr lang="en-US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Resource efficiency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: Minimizes CPU usage by only reporting active timers, avoiding busy polling.</a:t>
            </a:r>
          </a:p>
          <a:p>
            <a:pPr marL="0" indent="0">
              <a:buNone/>
            </a:pPr>
            <a:endParaRPr lang="en-US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Flexibility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: Supports both one-shot and periodic timers, with easy reconfiguration via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timerfd_settime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().</a:t>
            </a:r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endParaRPr lang="en-US" sz="1000" dirty="0">
              <a:latin typeface="Arial" panose="020B0604020202020204" pitchFamily="34" charset="0"/>
              <a:ea typeface="LG스마트체 Regular" panose="020B0600000101010101" pitchFamily="50" charset="-127"/>
              <a:cs typeface="Arial" panose="020B0604020202020204" pitchFamily="34" charset="0"/>
            </a:endParaRPr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endParaRPr lang="x-none" sz="1400">
              <a:latin typeface="Arial" panose="020B0604020202020204" pitchFamily="34" charset="0"/>
              <a:ea typeface="LG스마트체 Regular" panose="020B0600000101010101" pitchFamily="50" charset="-127"/>
              <a:cs typeface="Arial" panose="020B0604020202020204" pitchFamily="34" charset="0"/>
            </a:endParaRPr>
          </a:p>
          <a:p>
            <a:pPr marL="0" lvl="0" indent="0">
              <a:lnSpc>
                <a:spcPct val="120000"/>
              </a:lnSpc>
              <a:spcBef>
                <a:spcPct val="50000"/>
              </a:spcBef>
              <a:buNone/>
            </a:pP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endParaRPr kumimoji="1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G Smart UI SemiBold" panose="020B0700000101010101" pitchFamily="50" charset="-127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062968AF-314E-443A-D957-1F21DDA8B495}"/>
              </a:ext>
            </a:extLst>
          </p:cNvPr>
          <p:cNvSpPr txBox="1">
            <a:spLocks/>
          </p:cNvSpPr>
          <p:nvPr/>
        </p:nvSpPr>
        <p:spPr>
          <a:xfrm>
            <a:off x="4464635" y="650113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x-none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EF5734-750F-6F44-80C1-1680C2239495}" type="slidenum">
              <a:rPr lang="x-none" smtClean="0"/>
              <a:pPr/>
              <a:t>24</a:t>
            </a:fld>
            <a:endParaRPr lang="x-none"/>
          </a:p>
        </p:txBody>
      </p:sp>
      <p:graphicFrame>
        <p:nvGraphicFramePr>
          <p:cNvPr id="5" name="표 36">
            <a:extLst>
              <a:ext uri="{FF2B5EF4-FFF2-40B4-BE49-F238E27FC236}">
                <a16:creationId xmlns:a16="http://schemas.microsoft.com/office/drawing/2014/main" id="{3F9182AD-035A-DC7C-A31C-28EBE946F60B}"/>
              </a:ext>
            </a:extLst>
          </p:cNvPr>
          <p:cNvGraphicFramePr>
            <a:graphicFrameLocks noGrp="1"/>
          </p:cNvGraphicFramePr>
          <p:nvPr/>
        </p:nvGraphicFramePr>
        <p:xfrm>
          <a:off x="7363737" y="30519"/>
          <a:ext cx="4779730" cy="457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694048">
                  <a:extLst>
                    <a:ext uri="{9D8B030D-6E8A-4147-A177-3AD203B41FA5}">
                      <a16:colId xmlns:a16="http://schemas.microsoft.com/office/drawing/2014/main" val="1957302077"/>
                    </a:ext>
                  </a:extLst>
                </a:gridCol>
                <a:gridCol w="4085682">
                  <a:extLst>
                    <a:ext uri="{9D8B030D-6E8A-4147-A177-3AD203B41FA5}">
                      <a16:colId xmlns:a16="http://schemas.microsoft.com/office/drawing/2014/main" val="508759771"/>
                    </a:ext>
                  </a:extLst>
                </a:gridCol>
              </a:tblGrid>
              <a:tr h="385839">
                <a:tc>
                  <a:txBody>
                    <a:bodyPr/>
                    <a:lstStyle/>
                    <a:p>
                      <a:r>
                        <a:rPr lang="en-US" sz="1200" b="0" kern="120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QA-02</a:t>
                      </a:r>
                      <a:r>
                        <a:rPr lang="x-none" sz="1200" b="0" kern="120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 </a:t>
                      </a:r>
                      <a:endParaRPr lang="en-US" sz="1200" b="0" kern="1200">
                        <a:solidFill>
                          <a:srgbClr val="C00000"/>
                        </a:solidFill>
                        <a:latin typeface="Arial" panose="020B0604020202020204" pitchFamily="34" charset="0"/>
                        <a:ea typeface="LG Smart UI SemiBold" panose="020B07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kern="120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Framework must provide optimal resource utilization with advanced timer management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2399166"/>
                  </a:ext>
                </a:extLst>
              </a:tr>
            </a:tbl>
          </a:graphicData>
        </a:graphic>
      </p:graphicFrame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0192" y="581025"/>
            <a:ext cx="7153275" cy="56959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9186" y="5218946"/>
            <a:ext cx="1378953" cy="81446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96EAEA8-B069-2DF8-EB4D-7BC88395865A}"/>
              </a:ext>
            </a:extLst>
          </p:cNvPr>
          <p:cNvSpPr txBox="1"/>
          <p:nvPr/>
        </p:nvSpPr>
        <p:spPr>
          <a:xfrm>
            <a:off x="5506976" y="6233239"/>
            <a:ext cx="290977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Fig 19: Communication diagram for timer design</a:t>
            </a:r>
          </a:p>
        </p:txBody>
      </p:sp>
    </p:spTree>
    <p:extLst>
      <p:ext uri="{BB962C8B-B14F-4D97-AF65-F5344CB8AC3E}">
        <p14:creationId xmlns:p14="http://schemas.microsoft.com/office/powerpoint/2010/main" val="9568820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F086B2-0B7C-8AD9-CA55-D2778715A3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9A6CC1-BAB5-ED58-8F9D-2EACC7D09419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CEDF7557-72DD-A34A-8659-6DD33C33D1E3}" type="datetime1">
              <a:rPr lang="en-US" smtClean="0"/>
              <a:t>10/6/25</a:t>
            </a:fld>
            <a:endParaRPr lang="x-non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45F6BBE-DC99-6AAE-7B94-47F99A776055}"/>
              </a:ext>
            </a:extLst>
          </p:cNvPr>
          <p:cNvSpPr txBox="1"/>
          <p:nvPr/>
        </p:nvSpPr>
        <p:spPr>
          <a:xfrm>
            <a:off x="-1" y="-19799"/>
            <a:ext cx="68236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5.2 Architectural Decision </a:t>
            </a:r>
            <a:r>
              <a:rPr kumimoji="1" lang="en-US" altLang="ko-KR" sz="2000" b="1" i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– Efficiency (resource utilization)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0" name="텍스트 개체 틀 3">
            <a:extLst>
              <a:ext uri="{FF2B5EF4-FFF2-40B4-BE49-F238E27FC236}">
                <a16:creationId xmlns:a16="http://schemas.microsoft.com/office/drawing/2014/main" id="{3FF6F5D8-25EA-48F1-3910-0BA976C7191E}"/>
              </a:ext>
            </a:extLst>
          </p:cNvPr>
          <p:cNvSpPr txBox="1">
            <a:spLocks/>
          </p:cNvSpPr>
          <p:nvPr/>
        </p:nvSpPr>
        <p:spPr>
          <a:xfrm>
            <a:off x="61094" y="702301"/>
            <a:ext cx="4297412" cy="765510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271463" indent="-271463">
              <a:lnSpc>
                <a:spcPct val="110000"/>
              </a:lnSpc>
              <a:spcBef>
                <a:spcPts val="300"/>
              </a:spcBef>
              <a:buFont typeface="함초롬돋움" panose="020B0604000101010101" pitchFamily="50" charset="-127"/>
              <a:buChar char="❑"/>
              <a:defRPr sz="1200" b="1">
                <a:solidFill>
                  <a:srgbClr val="000000"/>
                </a:solidFill>
                <a:latin typeface="Arial Narrow"/>
                <a:ea typeface="LG스마트체 Regular"/>
              </a:defRPr>
            </a:lvl1pPr>
          </a:lstStyle>
          <a:p>
            <a:pPr lvl="0">
              <a:lnSpc>
                <a:spcPct val="120000"/>
              </a:lnSpc>
              <a:spcBef>
                <a:spcPct val="50000"/>
              </a:spcBef>
              <a:buFont typeface="Wingdings" pitchFamily="2" charset="2"/>
              <a:buChar char="v"/>
            </a:pPr>
            <a: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TO-BE (SW Task)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Advanced timer management</a:t>
            </a:r>
            <a:endParaRPr lang="en-US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  <a:spcBef>
                <a:spcPct val="50000"/>
              </a:spcBef>
              <a:buFontTx/>
              <a:buChar char="-"/>
            </a:pPr>
            <a:r>
              <a:rPr lang="en-US" b="0" dirty="0"/>
              <a:t>Timer creation in SW task and simple example in user code.</a:t>
            </a:r>
            <a:br>
              <a:rPr lang="en-US" b="0" dirty="0"/>
            </a:br>
            <a:endParaRPr lang="en-US" b="0" dirty="0"/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endParaRPr lang="en-US" sz="1000" dirty="0">
              <a:latin typeface="Arial" panose="020B0604020202020204" pitchFamily="34" charset="0"/>
              <a:ea typeface="LG스마트체 Regular" panose="020B0600000101010101" pitchFamily="50" charset="-127"/>
              <a:cs typeface="Arial" panose="020B0604020202020204" pitchFamily="34" charset="0"/>
            </a:endParaRPr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endParaRPr lang="x-none" sz="1400">
              <a:latin typeface="Arial" panose="020B0604020202020204" pitchFamily="34" charset="0"/>
              <a:ea typeface="LG스마트체 Regular" panose="020B0600000101010101" pitchFamily="50" charset="-127"/>
              <a:cs typeface="Arial" panose="020B0604020202020204" pitchFamily="34" charset="0"/>
            </a:endParaRPr>
          </a:p>
          <a:p>
            <a:pPr marL="0" lvl="0" indent="0">
              <a:lnSpc>
                <a:spcPct val="120000"/>
              </a:lnSpc>
              <a:spcBef>
                <a:spcPct val="50000"/>
              </a:spcBef>
              <a:buNone/>
            </a:pP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endParaRPr kumimoji="1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G Smart UI SemiBold" panose="020B0700000101010101" pitchFamily="50" charset="-127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062968AF-314E-443A-D957-1F21DDA8B495}"/>
              </a:ext>
            </a:extLst>
          </p:cNvPr>
          <p:cNvSpPr txBox="1">
            <a:spLocks/>
          </p:cNvSpPr>
          <p:nvPr/>
        </p:nvSpPr>
        <p:spPr>
          <a:xfrm>
            <a:off x="4464635" y="650113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x-none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EF5734-750F-6F44-80C1-1680C2239495}" type="slidenum">
              <a:rPr lang="x-none" smtClean="0"/>
              <a:pPr/>
              <a:t>25</a:t>
            </a:fld>
            <a:endParaRPr lang="x-none"/>
          </a:p>
        </p:txBody>
      </p:sp>
      <p:graphicFrame>
        <p:nvGraphicFramePr>
          <p:cNvPr id="5" name="표 36">
            <a:extLst>
              <a:ext uri="{FF2B5EF4-FFF2-40B4-BE49-F238E27FC236}">
                <a16:creationId xmlns:a16="http://schemas.microsoft.com/office/drawing/2014/main" id="{3F9182AD-035A-DC7C-A31C-28EBE946F60B}"/>
              </a:ext>
            </a:extLst>
          </p:cNvPr>
          <p:cNvGraphicFramePr>
            <a:graphicFrameLocks noGrp="1"/>
          </p:cNvGraphicFramePr>
          <p:nvPr/>
        </p:nvGraphicFramePr>
        <p:xfrm>
          <a:off x="7363737" y="30519"/>
          <a:ext cx="4779730" cy="457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694048">
                  <a:extLst>
                    <a:ext uri="{9D8B030D-6E8A-4147-A177-3AD203B41FA5}">
                      <a16:colId xmlns:a16="http://schemas.microsoft.com/office/drawing/2014/main" val="1957302077"/>
                    </a:ext>
                  </a:extLst>
                </a:gridCol>
                <a:gridCol w="4085682">
                  <a:extLst>
                    <a:ext uri="{9D8B030D-6E8A-4147-A177-3AD203B41FA5}">
                      <a16:colId xmlns:a16="http://schemas.microsoft.com/office/drawing/2014/main" val="508759771"/>
                    </a:ext>
                  </a:extLst>
                </a:gridCol>
              </a:tblGrid>
              <a:tr h="385839">
                <a:tc>
                  <a:txBody>
                    <a:bodyPr/>
                    <a:lstStyle/>
                    <a:p>
                      <a:r>
                        <a:rPr lang="en-US" sz="1200" b="0" kern="120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QA-02</a:t>
                      </a:r>
                      <a:r>
                        <a:rPr lang="x-none" sz="1200" b="0" kern="120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 </a:t>
                      </a:r>
                      <a:endParaRPr lang="en-US" sz="1200" b="0" kern="1200">
                        <a:solidFill>
                          <a:srgbClr val="C00000"/>
                        </a:solidFill>
                        <a:latin typeface="Arial" panose="020B0604020202020204" pitchFamily="34" charset="0"/>
                        <a:ea typeface="LG Smart UI SemiBold" panose="020B07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kern="120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Framework must provide optimal resource utilization with advanced timer management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2399166"/>
                  </a:ext>
                </a:extLst>
              </a:tr>
            </a:tbl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4635" y="702301"/>
            <a:ext cx="7369778" cy="58583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3942DBF-2BAE-77C4-BA4B-BB59A527CD63}"/>
              </a:ext>
            </a:extLst>
          </p:cNvPr>
          <p:cNvSpPr txBox="1"/>
          <p:nvPr/>
        </p:nvSpPr>
        <p:spPr>
          <a:xfrm>
            <a:off x="7160358" y="6501136"/>
            <a:ext cx="131959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000" dirty="0"/>
              <a:t>Fig 20: Timer </a:t>
            </a:r>
            <a:r>
              <a:rPr lang="en-US" sz="1000" noProof="0" dirty="0"/>
              <a:t>creation</a:t>
            </a:r>
            <a:endParaRPr lang="en-US" sz="10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0499039-F55B-0A62-D4DF-0E54F2E77F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94" y="2151275"/>
            <a:ext cx="4403541" cy="231695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411061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F086B2-0B7C-8AD9-CA55-D2778715A3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9A6CC1-BAB5-ED58-8F9D-2EACC7D09419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CEDF7557-72DD-A34A-8659-6DD33C33D1E3}" type="datetime1">
              <a:rPr lang="en-US" smtClean="0"/>
              <a:t>10/6/25</a:t>
            </a:fld>
            <a:endParaRPr lang="x-non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45F6BBE-DC99-6AAE-7B94-47F99A776055}"/>
              </a:ext>
            </a:extLst>
          </p:cNvPr>
          <p:cNvSpPr txBox="1"/>
          <p:nvPr/>
        </p:nvSpPr>
        <p:spPr>
          <a:xfrm>
            <a:off x="-1" y="-19799"/>
            <a:ext cx="68236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b="1" noProof="0">
                <a:solidFill>
                  <a:prstClr val="black"/>
                </a:solidFill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5</a:t>
            </a:r>
            <a:r>
              <a:rPr kumimoji="1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.2 Architectural Decision </a:t>
            </a:r>
            <a:r>
              <a:rPr kumimoji="1" lang="en-US" altLang="ko-KR" sz="2000" b="1" i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– Efficiency (resource utilization)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0" name="텍스트 개체 틀 3">
            <a:extLst>
              <a:ext uri="{FF2B5EF4-FFF2-40B4-BE49-F238E27FC236}">
                <a16:creationId xmlns:a16="http://schemas.microsoft.com/office/drawing/2014/main" id="{3FF6F5D8-25EA-48F1-3910-0BA976C7191E}"/>
              </a:ext>
            </a:extLst>
          </p:cNvPr>
          <p:cNvSpPr txBox="1">
            <a:spLocks/>
          </p:cNvSpPr>
          <p:nvPr/>
        </p:nvSpPr>
        <p:spPr>
          <a:xfrm>
            <a:off x="61094" y="702301"/>
            <a:ext cx="4297412" cy="75843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271463" indent="-271463">
              <a:lnSpc>
                <a:spcPct val="110000"/>
              </a:lnSpc>
              <a:spcBef>
                <a:spcPts val="300"/>
              </a:spcBef>
              <a:buFont typeface="함초롬돋움" panose="020B0604000101010101" pitchFamily="50" charset="-127"/>
              <a:buChar char="❑"/>
              <a:defRPr sz="1200" b="1">
                <a:solidFill>
                  <a:srgbClr val="000000"/>
                </a:solidFill>
                <a:latin typeface="Arial Narrow"/>
                <a:ea typeface="LG스마트체 Regular"/>
              </a:defRPr>
            </a:lvl1pPr>
          </a:lstStyle>
          <a:p>
            <a:pPr lvl="0">
              <a:lnSpc>
                <a:spcPct val="120000"/>
              </a:lnSpc>
              <a:spcBef>
                <a:spcPct val="50000"/>
              </a:spcBef>
              <a:buFont typeface="Wingdings" pitchFamily="2" charset="2"/>
              <a:buChar char="v"/>
            </a:pPr>
            <a: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TO-BE (SW Task)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Advanced timer management</a:t>
            </a:r>
            <a:endParaRPr lang="en-US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Tx/>
              <a:buChar char="-"/>
            </a:pP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Internal interaction in detailed.</a:t>
            </a:r>
          </a:p>
          <a:p>
            <a:pPr>
              <a:buFontTx/>
              <a:buChar char="-"/>
            </a:pP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epoll_wait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() is I/O multiplexing to check timer events from Linux kernel.</a:t>
            </a:r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endParaRPr lang="en-US" sz="1000" dirty="0">
              <a:latin typeface="Arial" panose="020B0604020202020204" pitchFamily="34" charset="0"/>
              <a:ea typeface="LG스마트체 Regular" panose="020B0600000101010101" pitchFamily="50" charset="-127"/>
              <a:cs typeface="Arial" panose="020B0604020202020204" pitchFamily="34" charset="0"/>
            </a:endParaRPr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endParaRPr lang="x-none" sz="1400">
              <a:latin typeface="Arial" panose="020B0604020202020204" pitchFamily="34" charset="0"/>
              <a:ea typeface="LG스마트체 Regular" panose="020B0600000101010101" pitchFamily="50" charset="-127"/>
              <a:cs typeface="Arial" panose="020B0604020202020204" pitchFamily="34" charset="0"/>
            </a:endParaRPr>
          </a:p>
          <a:p>
            <a:pPr marL="0" lvl="0" indent="0">
              <a:lnSpc>
                <a:spcPct val="120000"/>
              </a:lnSpc>
              <a:spcBef>
                <a:spcPct val="50000"/>
              </a:spcBef>
              <a:buNone/>
            </a:pP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endParaRPr kumimoji="1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G Smart UI SemiBold" panose="020B0700000101010101" pitchFamily="50" charset="-127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062968AF-314E-443A-D957-1F21DDA8B495}"/>
              </a:ext>
            </a:extLst>
          </p:cNvPr>
          <p:cNvSpPr txBox="1">
            <a:spLocks/>
          </p:cNvSpPr>
          <p:nvPr/>
        </p:nvSpPr>
        <p:spPr>
          <a:xfrm>
            <a:off x="4464635" y="650113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x-none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EF5734-750F-6F44-80C1-1680C2239495}" type="slidenum">
              <a:rPr lang="x-none" smtClean="0"/>
              <a:pPr/>
              <a:t>26</a:t>
            </a:fld>
            <a:endParaRPr lang="x-none"/>
          </a:p>
        </p:txBody>
      </p:sp>
      <p:graphicFrame>
        <p:nvGraphicFramePr>
          <p:cNvPr id="5" name="표 36">
            <a:extLst>
              <a:ext uri="{FF2B5EF4-FFF2-40B4-BE49-F238E27FC236}">
                <a16:creationId xmlns:a16="http://schemas.microsoft.com/office/drawing/2014/main" id="{3F9182AD-035A-DC7C-A31C-28EBE946F60B}"/>
              </a:ext>
            </a:extLst>
          </p:cNvPr>
          <p:cNvGraphicFramePr>
            <a:graphicFrameLocks noGrp="1"/>
          </p:cNvGraphicFramePr>
          <p:nvPr/>
        </p:nvGraphicFramePr>
        <p:xfrm>
          <a:off x="7363737" y="30519"/>
          <a:ext cx="4779730" cy="457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694048">
                  <a:extLst>
                    <a:ext uri="{9D8B030D-6E8A-4147-A177-3AD203B41FA5}">
                      <a16:colId xmlns:a16="http://schemas.microsoft.com/office/drawing/2014/main" val="1957302077"/>
                    </a:ext>
                  </a:extLst>
                </a:gridCol>
                <a:gridCol w="4085682">
                  <a:extLst>
                    <a:ext uri="{9D8B030D-6E8A-4147-A177-3AD203B41FA5}">
                      <a16:colId xmlns:a16="http://schemas.microsoft.com/office/drawing/2014/main" val="508759771"/>
                    </a:ext>
                  </a:extLst>
                </a:gridCol>
              </a:tblGrid>
              <a:tr h="385839">
                <a:tc>
                  <a:txBody>
                    <a:bodyPr/>
                    <a:lstStyle/>
                    <a:p>
                      <a:r>
                        <a:rPr lang="en-US" sz="1200" b="0" kern="120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QA-02</a:t>
                      </a:r>
                      <a:r>
                        <a:rPr lang="x-none" sz="1200" b="0" kern="120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 </a:t>
                      </a:r>
                      <a:endParaRPr lang="en-US" sz="1200" b="0" kern="1200">
                        <a:solidFill>
                          <a:srgbClr val="C00000"/>
                        </a:solidFill>
                        <a:latin typeface="Arial" panose="020B0604020202020204" pitchFamily="34" charset="0"/>
                        <a:ea typeface="LG Smart UI SemiBold" panose="020B07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kern="120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Framework must provide optimal resource utilization with advanced timer management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2399166"/>
                  </a:ext>
                </a:extLst>
              </a:tr>
            </a:tbl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7412" y="426680"/>
            <a:ext cx="6894495" cy="640080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0983D6F-659C-0E81-1157-817B3CA3E59B}"/>
              </a:ext>
            </a:extLst>
          </p:cNvPr>
          <p:cNvSpPr txBox="1"/>
          <p:nvPr/>
        </p:nvSpPr>
        <p:spPr>
          <a:xfrm>
            <a:off x="1982571" y="6475254"/>
            <a:ext cx="28584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Fig 21: Internal interaction for Timer processing</a:t>
            </a:r>
          </a:p>
        </p:txBody>
      </p:sp>
    </p:spTree>
    <p:extLst>
      <p:ext uri="{BB962C8B-B14F-4D97-AF65-F5344CB8AC3E}">
        <p14:creationId xmlns:p14="http://schemas.microsoft.com/office/powerpoint/2010/main" val="8306577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880564-83E7-6BD6-463E-FEA167D06F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2AABFA-08F0-5A0C-9BD8-31D4C9984016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CEDF7557-72DD-A34A-8659-6DD33C33D1E3}" type="datetime1">
              <a:rPr lang="en-US" smtClean="0"/>
              <a:t>10/6/25</a:t>
            </a:fld>
            <a:endParaRPr lang="x-non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E86035-DBF9-D1B8-B217-6A8C984172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F5734-750F-6F44-80C1-1680C2239495}" type="slidenum">
              <a:rPr lang="x-none" smtClean="0"/>
              <a:t>27</a:t>
            </a:fld>
            <a:endParaRPr lang="x-none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02242B4-6344-231C-EFAF-9F222F24449A}"/>
              </a:ext>
            </a:extLst>
          </p:cNvPr>
          <p:cNvSpPr txBox="1"/>
          <p:nvPr/>
        </p:nvSpPr>
        <p:spPr>
          <a:xfrm>
            <a:off x="48533" y="59064"/>
            <a:ext cx="82102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fontAlgn="base" latinLnBrk="1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000" b="1" noProof="0">
                <a:solidFill>
                  <a:prstClr val="black"/>
                </a:solidFill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5</a:t>
            </a:r>
            <a:r>
              <a:rPr kumimoji="1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.2 Architectural Decision</a:t>
            </a:r>
            <a:r>
              <a:rPr kumimoji="1" lang="en-US" altLang="ko-KR" sz="2000" b="1" i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 - </a:t>
            </a:r>
            <a:r>
              <a:rPr kumimoji="1" lang="en-US" altLang="ko-KR" sz="2000" b="1">
                <a:solidFill>
                  <a:prstClr val="black"/>
                </a:solidFill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Efficiency (resource utilization)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B9BBB4-3C81-AD73-865B-3EA663C274D5}"/>
              </a:ext>
            </a:extLst>
          </p:cNvPr>
          <p:cNvSpPr txBox="1"/>
          <p:nvPr/>
        </p:nvSpPr>
        <p:spPr>
          <a:xfrm>
            <a:off x="48534" y="587680"/>
            <a:ext cx="3430788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en-US" sz="1600" b="1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Architectural Decision</a:t>
            </a:r>
            <a:br>
              <a:rPr lang="en-US" sz="1600" b="1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600" b="1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r>
              <a:rPr lang="en-US" sz="12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- The design of Timer in SW Task shows that it satisfies QA-02:</a:t>
            </a:r>
            <a:br>
              <a:rPr lang="en-US" sz="12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r>
              <a:rPr lang="en-US" sz="12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Framework must provide optimal resource utilization with advanced timer management (Efficiency)</a:t>
            </a:r>
          </a:p>
          <a:p>
            <a:br>
              <a:rPr lang="en-US" sz="12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endParaRPr lang="x-none" sz="1200">
              <a:latin typeface="Arial" panose="020B0604020202020204" pitchFamily="34" charset="0"/>
              <a:ea typeface="LG스마트체 Regular" panose="020B0600000101010101" pitchFamily="50" charset="-127"/>
              <a:cs typeface="Arial" panose="020B0604020202020204" pitchFamily="34" charset="0"/>
            </a:endParaRPr>
          </a:p>
          <a:p>
            <a:endParaRPr lang="x-none" sz="1600"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  <a:p>
            <a:endParaRPr lang="x-none" sz="1600"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graphicFrame>
        <p:nvGraphicFramePr>
          <p:cNvPr id="6" name="표 1">
            <a:extLst>
              <a:ext uri="{FF2B5EF4-FFF2-40B4-BE49-F238E27FC236}">
                <a16:creationId xmlns:a16="http://schemas.microsoft.com/office/drawing/2014/main" id="{FD6E3A6E-142C-8A1D-1F2F-361EC61B76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9766073"/>
              </p:ext>
            </p:extLst>
          </p:nvPr>
        </p:nvGraphicFramePr>
        <p:xfrm>
          <a:off x="3870854" y="753015"/>
          <a:ext cx="8272612" cy="480333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630299">
                  <a:extLst>
                    <a:ext uri="{9D8B030D-6E8A-4147-A177-3AD203B41FA5}">
                      <a16:colId xmlns:a16="http://schemas.microsoft.com/office/drawing/2014/main" val="1197659203"/>
                    </a:ext>
                  </a:extLst>
                </a:gridCol>
                <a:gridCol w="3384618">
                  <a:extLst>
                    <a:ext uri="{9D8B030D-6E8A-4147-A177-3AD203B41FA5}">
                      <a16:colId xmlns:a16="http://schemas.microsoft.com/office/drawing/2014/main" val="2602705436"/>
                    </a:ext>
                  </a:extLst>
                </a:gridCol>
                <a:gridCol w="3257695">
                  <a:extLst>
                    <a:ext uri="{9D8B030D-6E8A-4147-A177-3AD203B41FA5}">
                      <a16:colId xmlns:a16="http://schemas.microsoft.com/office/drawing/2014/main" val="1629548476"/>
                    </a:ext>
                  </a:extLst>
                </a:gridCol>
              </a:tblGrid>
              <a:tr h="684076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Alternatives design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SW Task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Tiger Looper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2402582"/>
                  </a:ext>
                </a:extLst>
              </a:tr>
              <a:tr h="278774">
                <a:tc>
                  <a:txBody>
                    <a:bodyPr/>
                    <a:lstStyle/>
                    <a:p>
                      <a:pPr algn="ctr"/>
                      <a:r>
                        <a:rPr lang="en-US" sz="12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Pros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 </a:t>
                      </a:r>
                      <a:r>
                        <a:rPr lang="en-US" sz="1200" b="1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Single timer thread</a:t>
                      </a:r>
                      <a:r>
                        <a:rPr lang="en-US" sz="1200" b="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: Handles 1000+ timers efficiently</a:t>
                      </a:r>
                    </a:p>
                    <a:p>
                      <a:r>
                        <a:rPr lang="en-US" sz="1200" b="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 </a:t>
                      </a:r>
                      <a:r>
                        <a:rPr lang="en-US" sz="1200" b="1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Constant memory usage</a:t>
                      </a:r>
                      <a:r>
                        <a:rPr lang="en-US" sz="1200" b="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: regardless of timer count</a:t>
                      </a:r>
                    </a:p>
                    <a:p>
                      <a:r>
                        <a:rPr lang="en-US" sz="1200" b="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 </a:t>
                      </a:r>
                      <a:r>
                        <a:rPr lang="en-US" sz="1200" b="1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O(1) timer operations</a:t>
                      </a:r>
                      <a:r>
                        <a:rPr lang="en-US" sz="1200" b="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: </a:t>
                      </a:r>
                      <a:r>
                        <a:rPr lang="en-US" sz="1200" b="0" kern="1200" dirty="0" err="1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epoll</a:t>
                      </a:r>
                      <a:r>
                        <a:rPr lang="en-US" sz="1200" b="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kernel integration</a:t>
                      </a:r>
                    </a:p>
                    <a:p>
                      <a:r>
                        <a:rPr lang="en-US" sz="1200" b="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 </a:t>
                      </a:r>
                      <a:r>
                        <a:rPr lang="en-US" sz="1200" b="1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No thread proliferation</a:t>
                      </a:r>
                      <a:r>
                        <a:rPr lang="en-US" sz="1200" b="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: Eliminates SIGEV_THREAD waste</a:t>
                      </a:r>
                    </a:p>
                    <a:p>
                      <a:r>
                        <a:rPr lang="en-US" sz="1200" b="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 </a:t>
                      </a:r>
                      <a:r>
                        <a:rPr lang="en-US" sz="1200" b="1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Kernel-level optimization</a:t>
                      </a:r>
                      <a:r>
                        <a:rPr lang="en-US" sz="1200" b="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: </a:t>
                      </a:r>
                      <a:r>
                        <a:rPr lang="en-US" sz="1200" b="0" kern="1200" dirty="0" err="1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timerfd</a:t>
                      </a:r>
                      <a:r>
                        <a:rPr lang="en-US" sz="1200" b="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+ </a:t>
                      </a:r>
                      <a:r>
                        <a:rPr lang="en-US" sz="1200" b="0" kern="1200" dirty="0" err="1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epoll</a:t>
                      </a:r>
                      <a:endParaRPr lang="en-US" sz="1200" b="0" kern="120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r>
                        <a:rPr lang="en-US" sz="1200" b="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 </a:t>
                      </a:r>
                      <a:r>
                        <a:rPr lang="en-US" sz="1200" b="1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Linear scalability</a:t>
                      </a:r>
                      <a:r>
                        <a:rPr lang="en-US" sz="1200" b="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: To thousands of timers</a:t>
                      </a:r>
                    </a:p>
                    <a:p>
                      <a:r>
                        <a:rPr lang="en-US" sz="1200" b="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 Fixed memory footprint</a:t>
                      </a:r>
                    </a:p>
                    <a:p>
                      <a:endParaRPr lang="en-US" sz="1200" b="0" kern="120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 </a:t>
                      </a:r>
                      <a:r>
                        <a:rPr lang="en-US" sz="1200" b="1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Simple resource model: </a:t>
                      </a:r>
                      <a:r>
                        <a:rPr lang="en-US" sz="1200" b="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Easy to understand</a:t>
                      </a:r>
                    </a:p>
                    <a:p>
                      <a:r>
                        <a:rPr lang="en-US" sz="1200" b="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 </a:t>
                      </a:r>
                      <a:r>
                        <a:rPr lang="en-US" sz="1200" b="1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POSIX compliance: </a:t>
                      </a:r>
                      <a:r>
                        <a:rPr lang="en-US" sz="1200" b="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Standard timer APIs</a:t>
                      </a:r>
                    </a:p>
                    <a:p>
                      <a:r>
                        <a:rPr lang="en-US" sz="1200" b="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 </a:t>
                      </a:r>
                      <a:r>
                        <a:rPr lang="en-US" sz="1200" b="1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Predictable behavior: </a:t>
                      </a:r>
                      <a:r>
                        <a:rPr lang="en-US" sz="1200" b="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Sequential execution is deterministic</a:t>
                      </a:r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endParaRPr lang="en-US" sz="1200" b="0" kern="120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6971679"/>
                  </a:ext>
                </a:extLst>
              </a:tr>
              <a:tr h="278774">
                <a:tc>
                  <a:txBody>
                    <a:bodyPr/>
                    <a:lstStyle/>
                    <a:p>
                      <a:pPr algn="ctr"/>
                      <a:r>
                        <a:rPr lang="en-US" sz="1200" b="0" kern="120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Cons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 </a:t>
                      </a:r>
                      <a:r>
                        <a:rPr lang="en-US" sz="1200" b="1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Linux-specific optimization</a:t>
                      </a:r>
                      <a:r>
                        <a:rPr lang="en-US" sz="1200" b="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: </a:t>
                      </a:r>
                      <a:r>
                        <a:rPr lang="en-US" sz="1200" b="0" kern="1200" dirty="0" err="1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epoll</a:t>
                      </a:r>
                      <a:r>
                        <a:rPr lang="en-US" sz="1200" b="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dependency</a:t>
                      </a:r>
                    </a:p>
                    <a:p>
                      <a:endParaRPr lang="en-US" sz="1200" b="0" kern="120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 </a:t>
                      </a:r>
                      <a:r>
                        <a:rPr lang="en-US" sz="1200" b="1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Thread proliferation: </a:t>
                      </a:r>
                      <a:r>
                        <a:rPr lang="en-US" sz="1200" b="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Each timer creates new thread</a:t>
                      </a:r>
                    </a:p>
                    <a:p>
                      <a:r>
                        <a:rPr lang="en-US" sz="1200" b="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 </a:t>
                      </a:r>
                      <a:r>
                        <a:rPr lang="en-US" sz="1200" b="1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Exponential memory growth</a:t>
                      </a:r>
                      <a:r>
                        <a:rPr lang="en-US" sz="1200" b="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: 100 timers = 800MB memory</a:t>
                      </a:r>
                    </a:p>
                    <a:p>
                      <a:r>
                        <a:rPr lang="en-US" sz="1200" b="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 </a:t>
                      </a:r>
                      <a:r>
                        <a:rPr lang="en-US" sz="1200" b="1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High context switch overhead</a:t>
                      </a:r>
                      <a:r>
                        <a:rPr lang="en-US" sz="1200" b="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: Excessive CPU waste</a:t>
                      </a:r>
                    </a:p>
                    <a:p>
                      <a:r>
                        <a:rPr lang="en-US" sz="1200" b="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 System instability under moderate loads</a:t>
                      </a:r>
                    </a:p>
                    <a:p>
                      <a:pPr marL="171450" marR="0" lvl="0" indent="-171450" algn="l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b="0" kern="120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59004871"/>
                  </a:ext>
                </a:extLst>
              </a:tr>
              <a:tr h="278774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Decision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Selected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Rejected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8857693"/>
                  </a:ext>
                </a:extLst>
              </a:tr>
            </a:tbl>
          </a:graphicData>
        </a:graphic>
      </p:graphicFrame>
      <p:pic>
        <p:nvPicPr>
          <p:cNvPr id="7" name="Picture 2" descr="체크 표시 클립 아트. 무료 다운로드. | Creazilla">
            <a:extLst>
              <a:ext uri="{FF2B5EF4-FFF2-40B4-BE49-F238E27FC236}">
                <a16:creationId xmlns:a16="http://schemas.microsoft.com/office/drawing/2014/main" id="{C43916FC-6842-1091-9490-D57D65E64B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9208" y="5280849"/>
            <a:ext cx="216024" cy="216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91499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CB2EED-4BCE-0992-83BF-2E10C2030C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B58D22-3158-E8C3-5B69-36FD9A416952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CEDF7557-72DD-A34A-8659-6DD33C33D1E3}" type="datetime1">
              <a:rPr lang="en-US" smtClean="0"/>
              <a:t>10/6/25</a:t>
            </a:fld>
            <a:endParaRPr lang="x-non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A86ABB-603B-FBD2-D1FD-B66B6124DD50}"/>
              </a:ext>
            </a:extLst>
          </p:cNvPr>
          <p:cNvSpPr txBox="1"/>
          <p:nvPr/>
        </p:nvSpPr>
        <p:spPr>
          <a:xfrm>
            <a:off x="-1" y="-19799"/>
            <a:ext cx="68236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b="1" noProof="0">
                <a:solidFill>
                  <a:prstClr val="black"/>
                </a:solidFill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5</a:t>
            </a:r>
            <a:r>
              <a:rPr kumimoji="1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.3 Architectural Decision </a:t>
            </a:r>
            <a:r>
              <a:rPr kumimoji="1" lang="en-US" altLang="ko-KR" sz="2000" b="1" i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– Usability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0" name="텍스트 개체 틀 3">
            <a:extLst>
              <a:ext uri="{FF2B5EF4-FFF2-40B4-BE49-F238E27FC236}">
                <a16:creationId xmlns:a16="http://schemas.microsoft.com/office/drawing/2014/main" id="{3A404496-6C05-0E70-84AC-6210790258F1}"/>
              </a:ext>
            </a:extLst>
          </p:cNvPr>
          <p:cNvSpPr txBox="1">
            <a:spLocks/>
          </p:cNvSpPr>
          <p:nvPr/>
        </p:nvSpPr>
        <p:spPr>
          <a:xfrm>
            <a:off x="61094" y="534213"/>
            <a:ext cx="4297412" cy="958179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271463" indent="-271463">
              <a:lnSpc>
                <a:spcPct val="110000"/>
              </a:lnSpc>
              <a:spcBef>
                <a:spcPts val="300"/>
              </a:spcBef>
              <a:buFont typeface="함초롬돋움" panose="020B0604000101010101" pitchFamily="50" charset="-127"/>
              <a:buChar char="❑"/>
              <a:defRPr sz="1200" b="1">
                <a:solidFill>
                  <a:srgbClr val="000000"/>
                </a:solidFill>
                <a:latin typeface="Arial Narrow"/>
                <a:ea typeface="LG스마트체 Regular"/>
              </a:defRPr>
            </a:lvl1pPr>
          </a:lstStyle>
          <a:p>
            <a:pPr lvl="0">
              <a:lnSpc>
                <a:spcPct val="120000"/>
              </a:lnSpc>
              <a:spcBef>
                <a:spcPct val="50000"/>
              </a:spcBef>
              <a:buFont typeface="Wingdings" pitchFamily="2" charset="2"/>
              <a:buChar char="v"/>
            </a:pPr>
            <a: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AS-IS (Tiger Looper)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Monolithic Interface</a:t>
            </a:r>
            <a:endParaRPr lang="en-US" sz="1400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- Tiger Looper uses Android style: message, handler, looper.</a:t>
            </a:r>
          </a:p>
          <a:p>
            <a:pPr marL="0" indent="0">
              <a:buNone/>
            </a:pP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- Provide only Message/Handler programming style (Single programming paradigm only)</a:t>
            </a:r>
          </a:p>
          <a:p>
            <a:pPr marL="0" indent="0">
              <a:buNone/>
            </a:pP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- Below steps depicts user code example using Tiger Looper. </a:t>
            </a:r>
            <a:b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(1) Create/setup handler. Handler need specific implementation from abstract Handler class.</a:t>
            </a:r>
            <a:b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(2) User code create message and send it to specific handler.</a:t>
            </a:r>
            <a:b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(3) Event loop processes messages in queue and invokes registered handler.</a:t>
            </a:r>
          </a:p>
          <a:p>
            <a:pPr>
              <a:buFontTx/>
              <a:buChar char="-"/>
            </a:pPr>
            <a:endParaRPr lang="en-US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endParaRPr lang="en-US" sz="1000" b="0" dirty="0"/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endParaRPr lang="en-US" sz="1000" dirty="0">
              <a:latin typeface="Arial" panose="020B0604020202020204" pitchFamily="34" charset="0"/>
              <a:ea typeface="LG스마트체 Regular" panose="020B0600000101010101" pitchFamily="50" charset="-127"/>
              <a:cs typeface="Arial" panose="020B0604020202020204" pitchFamily="34" charset="0"/>
            </a:endParaRPr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endParaRPr lang="x-none" sz="1400">
              <a:latin typeface="Arial" panose="020B0604020202020204" pitchFamily="34" charset="0"/>
              <a:ea typeface="LG스마트체 Regular" panose="020B0600000101010101" pitchFamily="50" charset="-127"/>
              <a:cs typeface="Arial" panose="020B0604020202020204" pitchFamily="34" charset="0"/>
            </a:endParaRPr>
          </a:p>
          <a:p>
            <a:pPr marL="0" lvl="0" indent="0">
              <a:lnSpc>
                <a:spcPct val="120000"/>
              </a:lnSpc>
              <a:spcBef>
                <a:spcPct val="50000"/>
              </a:spcBef>
              <a:buNone/>
            </a:pP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endParaRPr kumimoji="1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G Smart UI SemiBold" panose="020B0700000101010101" pitchFamily="50" charset="-127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B95D2885-B29A-6F43-A389-F86EEDC6EBBD}"/>
              </a:ext>
            </a:extLst>
          </p:cNvPr>
          <p:cNvSpPr txBox="1">
            <a:spLocks/>
          </p:cNvSpPr>
          <p:nvPr/>
        </p:nvSpPr>
        <p:spPr>
          <a:xfrm>
            <a:off x="4464635" y="650113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x-none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EF5734-750F-6F44-80C1-1680C2239495}" type="slidenum">
              <a:rPr lang="x-none" smtClean="0"/>
              <a:pPr/>
              <a:t>28</a:t>
            </a:fld>
            <a:endParaRPr lang="x-none"/>
          </a:p>
        </p:txBody>
      </p:sp>
      <p:graphicFrame>
        <p:nvGraphicFramePr>
          <p:cNvPr id="6" name="표 36">
            <a:extLst>
              <a:ext uri="{FF2B5EF4-FFF2-40B4-BE49-F238E27FC236}">
                <a16:creationId xmlns:a16="http://schemas.microsoft.com/office/drawing/2014/main" id="{DF5BD971-EC17-0C01-9F0E-98043307CB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0623707"/>
              </p:ext>
            </p:extLst>
          </p:nvPr>
        </p:nvGraphicFramePr>
        <p:xfrm>
          <a:off x="7363737" y="30519"/>
          <a:ext cx="4779730" cy="457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694048">
                  <a:extLst>
                    <a:ext uri="{9D8B030D-6E8A-4147-A177-3AD203B41FA5}">
                      <a16:colId xmlns:a16="http://schemas.microsoft.com/office/drawing/2014/main" val="1957302077"/>
                    </a:ext>
                  </a:extLst>
                </a:gridCol>
                <a:gridCol w="4085682">
                  <a:extLst>
                    <a:ext uri="{9D8B030D-6E8A-4147-A177-3AD203B41FA5}">
                      <a16:colId xmlns:a16="http://schemas.microsoft.com/office/drawing/2014/main" val="508759771"/>
                    </a:ext>
                  </a:extLst>
                </a:gridCol>
              </a:tblGrid>
              <a:tr h="385839">
                <a:tc>
                  <a:txBody>
                    <a:bodyPr/>
                    <a:lstStyle/>
                    <a:p>
                      <a:r>
                        <a:rPr lang="en-US" sz="1200" b="0" kern="120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QA-03</a:t>
                      </a:r>
                      <a:r>
                        <a:rPr lang="x-none" sz="1200" b="0" kern="120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 </a:t>
                      </a:r>
                      <a:endParaRPr lang="en-US" sz="1200" b="0" kern="1200">
                        <a:solidFill>
                          <a:srgbClr val="C00000"/>
                        </a:solidFill>
                        <a:latin typeface="Arial" panose="020B0604020202020204" pitchFamily="34" charset="0"/>
                        <a:ea typeface="LG Smart UI SemiBold" panose="020B07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kern="120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Framework</a:t>
                      </a:r>
                      <a:r>
                        <a:rPr lang="en-US" sz="1200" b="0" kern="1200" baseline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should h</a:t>
                      </a:r>
                      <a:r>
                        <a:rPr lang="en-US" sz="1200" b="0" kern="120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ide system complexity and support multiple programming paradigms.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2399166"/>
                  </a:ext>
                </a:extLst>
              </a:tr>
            </a:tbl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9635" y="1708365"/>
            <a:ext cx="5005658" cy="340607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8648" y="5114441"/>
            <a:ext cx="1466471" cy="5977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9C8EEB4-0EA1-6F9C-937F-440974FEC218}"/>
              </a:ext>
            </a:extLst>
          </p:cNvPr>
          <p:cNvSpPr txBox="1"/>
          <p:nvPr/>
        </p:nvSpPr>
        <p:spPr>
          <a:xfrm>
            <a:off x="7077292" y="5875132"/>
            <a:ext cx="221887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Fig 22: Module view of Tiger Looper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20E6321-63FD-23F8-8A31-20A92480F2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5128" y="3035686"/>
            <a:ext cx="3127401" cy="35032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833599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7F18AD-0B63-EC4C-2038-7B2D070899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B23C7F-B948-CBAA-D79C-9E9AAB5075CB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CEDF7557-72DD-A34A-8659-6DD33C33D1E3}" type="datetime1">
              <a:rPr lang="en-US" smtClean="0"/>
              <a:t>10/6/25</a:t>
            </a:fld>
            <a:endParaRPr lang="x-non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6212D7-F041-B66D-A3FE-0A2D08975689}"/>
              </a:ext>
            </a:extLst>
          </p:cNvPr>
          <p:cNvSpPr txBox="1"/>
          <p:nvPr/>
        </p:nvSpPr>
        <p:spPr>
          <a:xfrm>
            <a:off x="-1" y="-19799"/>
            <a:ext cx="68236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b="1" noProof="0">
                <a:solidFill>
                  <a:prstClr val="black"/>
                </a:solidFill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5</a:t>
            </a:r>
            <a:r>
              <a:rPr kumimoji="1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.3 Architectural Decision </a:t>
            </a:r>
            <a:r>
              <a:rPr kumimoji="1" lang="en-US" altLang="ko-KR" sz="2000" b="1" i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– Usability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8" name="직사각형 2">
            <a:extLst>
              <a:ext uri="{FF2B5EF4-FFF2-40B4-BE49-F238E27FC236}">
                <a16:creationId xmlns:a16="http://schemas.microsoft.com/office/drawing/2014/main" id="{777158C8-EC38-DD68-9D5F-37E39C1DDBD5}"/>
              </a:ext>
            </a:extLst>
          </p:cNvPr>
          <p:cNvSpPr/>
          <p:nvPr/>
        </p:nvSpPr>
        <p:spPr>
          <a:xfrm>
            <a:off x="5375811" y="180980"/>
            <a:ext cx="1447810" cy="27698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 wrap="none" lIns="91429" tIns="45714" rIns="91429" bIns="45714">
            <a:spAutoFit/>
          </a:bodyPr>
          <a:lstStyle/>
          <a:p>
            <a:pPr>
              <a:defRPr/>
            </a:pPr>
            <a:r>
              <a:rPr lang="en-US" altLang="ko-KR" sz="1200" b="0">
                <a:solidFill>
                  <a:prstClr val="white">
                    <a:lumMod val="75000"/>
                  </a:prstClr>
                </a:solidFill>
                <a:latin typeface="Arial Narrow" pitchFamily="34" charset="0"/>
                <a:cs typeface="Arial" pitchFamily="34" charset="0"/>
              </a:rPr>
              <a:t>LGE Internal Use Only</a:t>
            </a:r>
            <a:endParaRPr lang="ko-KR" altLang="en-US" sz="1200" b="0">
              <a:solidFill>
                <a:prstClr val="white">
                  <a:lumMod val="75000"/>
                </a:prstClr>
              </a:solidFill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10" name="텍스트 개체 틀 3">
            <a:extLst>
              <a:ext uri="{FF2B5EF4-FFF2-40B4-BE49-F238E27FC236}">
                <a16:creationId xmlns:a16="http://schemas.microsoft.com/office/drawing/2014/main" id="{A78B4964-5CA2-3EE5-516B-DE646DE80788}"/>
              </a:ext>
            </a:extLst>
          </p:cNvPr>
          <p:cNvSpPr txBox="1">
            <a:spLocks/>
          </p:cNvSpPr>
          <p:nvPr/>
        </p:nvSpPr>
        <p:spPr>
          <a:xfrm>
            <a:off x="61094" y="534213"/>
            <a:ext cx="4297412" cy="1327818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271463" indent="-271463">
              <a:lnSpc>
                <a:spcPct val="110000"/>
              </a:lnSpc>
              <a:spcBef>
                <a:spcPts val="300"/>
              </a:spcBef>
              <a:buFont typeface="함초롬돋움" panose="020B0604000101010101" pitchFamily="50" charset="-127"/>
              <a:buChar char="❑"/>
              <a:defRPr sz="1200" b="1">
                <a:solidFill>
                  <a:srgbClr val="000000"/>
                </a:solidFill>
                <a:latin typeface="Arial Narrow"/>
                <a:ea typeface="LG스마트체 Regular"/>
              </a:defRPr>
            </a:lvl1pPr>
          </a:lstStyle>
          <a:p>
            <a:pPr lvl="0">
              <a:lnSpc>
                <a:spcPct val="120000"/>
              </a:lnSpc>
              <a:spcBef>
                <a:spcPct val="50000"/>
              </a:spcBef>
              <a:buFont typeface="Wingdings" pitchFamily="2" charset="2"/>
              <a:buChar char="v"/>
            </a:pPr>
            <a: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TO-BE (SW Task)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Use Facade Pattern</a:t>
            </a:r>
          </a:p>
          <a:p>
            <a:pPr marL="0" indent="0">
              <a:buNone/>
            </a:pP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SW Task uses Façade pattern to make simple for user code.</a:t>
            </a:r>
            <a:b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It provides </a:t>
            </a:r>
            <a:r>
              <a:rPr lang="en-US" b="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different programming paradigms (Message, functor, promise feature).</a:t>
            </a:r>
            <a:br>
              <a:rPr lang="en-US" b="0" dirty="0">
                <a:solidFill>
                  <a:srgbClr val="FF0000"/>
                </a:solidFill>
              </a:rPr>
            </a:br>
            <a:endParaRPr lang="en-US" b="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Unified Interface:</a:t>
            </a:r>
          </a:p>
          <a:p>
            <a:pPr marL="0" indent="0">
              <a:buNone/>
            </a:pP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- Single entry point for all functionality</a:t>
            </a:r>
          </a:p>
          <a:p>
            <a:pPr marL="0" indent="0">
              <a:buNone/>
            </a:pP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- Hides complex subsystem interactions</a:t>
            </a:r>
          </a:p>
          <a:p>
            <a:pPr marL="0" indent="0">
              <a:buNone/>
            </a:pP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- Multiple access methods for different skill levels</a:t>
            </a:r>
          </a:p>
          <a:p>
            <a:pPr>
              <a:buFontTx/>
              <a:buChar char="-"/>
            </a:pPr>
            <a:endParaRPr lang="en-US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Message API (Android style):</a:t>
            </a:r>
          </a:p>
          <a:p>
            <a:pPr marL="0" indent="0">
              <a:buNone/>
            </a:pP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- Familiar Handler/Message pattern</a:t>
            </a:r>
          </a:p>
          <a:p>
            <a:pPr marL="0" indent="0">
              <a:buNone/>
            </a:pP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- Complete backward compatibility</a:t>
            </a:r>
          </a:p>
          <a:p>
            <a:pPr marL="0" indent="0">
              <a:buNone/>
            </a:pPr>
            <a:endParaRPr lang="en-US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Function API (Modern C++):</a:t>
            </a:r>
          </a:p>
          <a:p>
            <a:pPr marL="0" indent="0">
              <a:buNone/>
            </a:pP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- Leverages lambdas, auto, RAII</a:t>
            </a:r>
          </a:p>
          <a:p>
            <a:pPr marL="0" indent="0">
              <a:buNone/>
            </a:pP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- Type-safe operations</a:t>
            </a:r>
          </a:p>
          <a:p>
            <a:pPr marL="0" indent="0">
              <a:buNone/>
            </a:pP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- Clean, concise syntax</a:t>
            </a:r>
          </a:p>
          <a:p>
            <a:pPr>
              <a:buFontTx/>
              <a:buChar char="-"/>
            </a:pPr>
            <a:endParaRPr lang="en-US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Promise API (JavaScript style)</a:t>
            </a:r>
            <a:endParaRPr lang="en-US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- Advanced async composition</a:t>
            </a:r>
          </a:p>
          <a:p>
            <a:pPr marL="0" indent="0">
              <a:buNone/>
            </a:pP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- Built-in exception propagation</a:t>
            </a:r>
          </a:p>
          <a:p>
            <a:pPr marL="0" indent="0">
              <a:buNone/>
            </a:pP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- Declarative programming model</a:t>
            </a:r>
          </a:p>
          <a:p>
            <a:pPr marL="0" indent="0">
              <a:buNone/>
            </a:pPr>
            <a:br>
              <a:rPr lang="en-US" b="0" dirty="0"/>
            </a:br>
            <a:endParaRPr lang="en-US" b="0" dirty="0"/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endParaRPr lang="en-US" sz="1000" b="0" dirty="0"/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endParaRPr lang="en-US" sz="1000" dirty="0">
              <a:latin typeface="Arial" panose="020B0604020202020204" pitchFamily="34" charset="0"/>
              <a:ea typeface="LG스마트체 Regular" panose="020B0600000101010101" pitchFamily="50" charset="-127"/>
              <a:cs typeface="Arial" panose="020B0604020202020204" pitchFamily="34" charset="0"/>
            </a:endParaRPr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endParaRPr lang="x-none" sz="1400">
              <a:latin typeface="Arial" panose="020B0604020202020204" pitchFamily="34" charset="0"/>
              <a:ea typeface="LG스마트체 Regular" panose="020B0600000101010101" pitchFamily="50" charset="-127"/>
              <a:cs typeface="Arial" panose="020B0604020202020204" pitchFamily="34" charset="0"/>
            </a:endParaRPr>
          </a:p>
          <a:p>
            <a:pPr marL="0" lvl="0" indent="0">
              <a:lnSpc>
                <a:spcPct val="120000"/>
              </a:lnSpc>
              <a:spcBef>
                <a:spcPct val="50000"/>
              </a:spcBef>
              <a:buNone/>
            </a:pP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endParaRPr kumimoji="1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G Smart UI SemiBold" panose="020B0700000101010101" pitchFamily="50" charset="-127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74768EF5-9F09-E56D-DA4C-BB9EF6CC0725}"/>
              </a:ext>
            </a:extLst>
          </p:cNvPr>
          <p:cNvSpPr txBox="1">
            <a:spLocks/>
          </p:cNvSpPr>
          <p:nvPr/>
        </p:nvSpPr>
        <p:spPr>
          <a:xfrm>
            <a:off x="4464635" y="650113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x-none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EF5734-750F-6F44-80C1-1680C2239495}" type="slidenum">
              <a:rPr lang="x-none" smtClean="0"/>
              <a:pPr/>
              <a:t>29</a:t>
            </a:fld>
            <a:endParaRPr lang="x-none"/>
          </a:p>
        </p:txBody>
      </p:sp>
      <p:graphicFrame>
        <p:nvGraphicFramePr>
          <p:cNvPr id="5" name="표 36">
            <a:extLst>
              <a:ext uri="{FF2B5EF4-FFF2-40B4-BE49-F238E27FC236}">
                <a16:creationId xmlns:a16="http://schemas.microsoft.com/office/drawing/2014/main" id="{0B31A42F-1D59-4DCA-0496-58C0F06332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7940594"/>
              </p:ext>
            </p:extLst>
          </p:nvPr>
        </p:nvGraphicFramePr>
        <p:xfrm>
          <a:off x="7363737" y="30519"/>
          <a:ext cx="4779730" cy="457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694048">
                  <a:extLst>
                    <a:ext uri="{9D8B030D-6E8A-4147-A177-3AD203B41FA5}">
                      <a16:colId xmlns:a16="http://schemas.microsoft.com/office/drawing/2014/main" val="1957302077"/>
                    </a:ext>
                  </a:extLst>
                </a:gridCol>
                <a:gridCol w="4085682">
                  <a:extLst>
                    <a:ext uri="{9D8B030D-6E8A-4147-A177-3AD203B41FA5}">
                      <a16:colId xmlns:a16="http://schemas.microsoft.com/office/drawing/2014/main" val="508759771"/>
                    </a:ext>
                  </a:extLst>
                </a:gridCol>
              </a:tblGrid>
              <a:tr h="385839">
                <a:tc>
                  <a:txBody>
                    <a:bodyPr/>
                    <a:lstStyle/>
                    <a:p>
                      <a:r>
                        <a:rPr lang="en-US" sz="1200" b="0" kern="120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QA-03</a:t>
                      </a:r>
                      <a:r>
                        <a:rPr lang="x-none" sz="1200" b="0" kern="120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 </a:t>
                      </a:r>
                      <a:endParaRPr lang="en-US" sz="1200" b="0" kern="1200">
                        <a:solidFill>
                          <a:srgbClr val="C00000"/>
                        </a:solidFill>
                        <a:latin typeface="Arial" panose="020B0604020202020204" pitchFamily="34" charset="0"/>
                        <a:ea typeface="LG Smart UI SemiBold" panose="020B07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kern="120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Framework</a:t>
                      </a:r>
                      <a:r>
                        <a:rPr lang="en-US" sz="1200" b="0" kern="1200" baseline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should h</a:t>
                      </a:r>
                      <a:r>
                        <a:rPr lang="en-US" sz="1200" b="0" kern="120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ide system complexity and support multiple programming paradigms.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2399166"/>
                  </a:ext>
                </a:extLst>
              </a:tr>
            </a:tbl>
          </a:graphicData>
        </a:graphic>
      </p:graphicFrame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7836" y="626310"/>
            <a:ext cx="3958694" cy="540361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0123" y="6037257"/>
            <a:ext cx="1402678" cy="6381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9102B96-2A7E-30B0-6EF2-D5CEE48ED007}"/>
              </a:ext>
            </a:extLst>
          </p:cNvPr>
          <p:cNvSpPr txBox="1"/>
          <p:nvPr/>
        </p:nvSpPr>
        <p:spPr>
          <a:xfrm>
            <a:off x="6904763" y="6217849"/>
            <a:ext cx="201529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Fig 23: Module view of SW Task</a:t>
            </a:r>
          </a:p>
        </p:txBody>
      </p:sp>
    </p:spTree>
    <p:extLst>
      <p:ext uri="{BB962C8B-B14F-4D97-AF65-F5344CB8AC3E}">
        <p14:creationId xmlns:p14="http://schemas.microsoft.com/office/powerpoint/2010/main" val="38470603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D12A77-ACC0-88FA-CBF8-21FA89D673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7814"/>
          </a:xfrm>
        </p:spPr>
        <p:txBody>
          <a:bodyPr>
            <a:normAutofit fontScale="90000"/>
          </a:bodyPr>
          <a:lstStyle/>
          <a:p>
            <a:r>
              <a:rPr kumimoji="1" lang="en-US" altLang="ko-KR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1. Project Overview</a:t>
            </a:r>
            <a:br>
              <a:rPr kumimoji="1" lang="en-US" altLang="ko-KR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LG Smart UI SemiBold" panose="020B0700000101010101" pitchFamily="50" charset="-127"/>
                <a:cs typeface="+mn-cs"/>
              </a:rPr>
            </a:b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A58353-B76D-2D2D-2B59-77F8619C3E5E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CEDF7557-72DD-A34A-8659-6DD33C33D1E3}" type="datetime1">
              <a:rPr lang="en-US" smtClean="0"/>
              <a:t>10/6/25</a:t>
            </a:fld>
            <a:endParaRPr lang="x-non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B7E359-F277-275B-0318-CEA36B30A8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F5734-750F-6F44-80C1-1680C2239495}" type="slidenum">
              <a:rPr lang="x-none" smtClean="0"/>
              <a:t>3</a:t>
            </a:fld>
            <a:endParaRPr lang="x-none"/>
          </a:p>
        </p:txBody>
      </p:sp>
      <p:sp>
        <p:nvSpPr>
          <p:cNvPr id="6" name="텍스트 개체 틀 3">
            <a:extLst>
              <a:ext uri="{FF2B5EF4-FFF2-40B4-BE49-F238E27FC236}">
                <a16:creationId xmlns:a16="http://schemas.microsoft.com/office/drawing/2014/main" id="{3D5EA90C-B7C2-6192-8E76-268D2FC73076}"/>
              </a:ext>
            </a:extLst>
          </p:cNvPr>
          <p:cNvSpPr txBox="1">
            <a:spLocks/>
          </p:cNvSpPr>
          <p:nvPr/>
        </p:nvSpPr>
        <p:spPr>
          <a:xfrm>
            <a:off x="6698128" y="1005290"/>
            <a:ext cx="4824536" cy="629249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271463" indent="-271463">
              <a:lnSpc>
                <a:spcPct val="110000"/>
              </a:lnSpc>
              <a:spcBef>
                <a:spcPts val="300"/>
              </a:spcBef>
              <a:buFont typeface="함초롬돋움" panose="020B0604000101010101" pitchFamily="50" charset="-127"/>
              <a:buChar char="❑"/>
              <a:defRPr sz="1200" b="1">
                <a:solidFill>
                  <a:srgbClr val="000000"/>
                </a:solidFill>
                <a:latin typeface="Arial Narrow"/>
                <a:ea typeface="LG스마트체 Regular"/>
              </a:defRPr>
            </a:lvl1pPr>
          </a:lstStyle>
          <a:p>
            <a:pPr marL="0" lvl="0" indent="0">
              <a:lnSpc>
                <a:spcPct val="120000"/>
              </a:lnSpc>
              <a:spcBef>
                <a:spcPct val="50000"/>
              </a:spcBef>
              <a:buNone/>
              <a:defRPr/>
            </a:pPr>
            <a:r>
              <a:rPr lang="en-US" b="0" dirty="0"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- LGE Telematics projects for Honda, BMW, Toyota, and GM leverage the LGE Tiger platform</a:t>
            </a:r>
          </a:p>
          <a:p>
            <a:pPr marL="357187" lvl="1" indent="-171450">
              <a:lnSpc>
                <a:spcPct val="120000"/>
              </a:lnSpc>
              <a:spcBef>
                <a:spcPct val="50000"/>
              </a:spcBef>
              <a:buFont typeface="Wingdings" pitchFamily="2" charset="2"/>
              <a:buChar char="§"/>
              <a:defRPr/>
            </a:pPr>
            <a:r>
              <a:rPr lang="en-US" sz="1000" b="0" dirty="0"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provides reusable, reliable, and robust services in the Telematics domain.</a:t>
            </a:r>
          </a:p>
          <a:p>
            <a:pPr marL="0" lvl="0" indent="0">
              <a:lnSpc>
                <a:spcPct val="120000"/>
              </a:lnSpc>
              <a:spcBef>
                <a:spcPct val="50000"/>
              </a:spcBef>
              <a:buNone/>
              <a:defRPr/>
            </a:pPr>
            <a:r>
              <a:rPr lang="en-US" b="0" dirty="0"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- Tiger platform uses Tiger Looper as its core event loop mechanism to manage tasks for applications and services.</a:t>
            </a:r>
          </a:p>
          <a:p>
            <a:pPr marL="0" lvl="0" indent="0">
              <a:lnSpc>
                <a:spcPct val="120000"/>
              </a:lnSpc>
              <a:spcBef>
                <a:spcPct val="50000"/>
              </a:spcBef>
              <a:buNone/>
              <a:defRPr/>
            </a:pPr>
            <a:r>
              <a:rPr lang="en-US" b="0" dirty="0"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- This project aims to enhance event loop architecture of Tiger platform.</a:t>
            </a:r>
          </a:p>
          <a:p>
            <a:pPr marL="0" lvl="0" indent="0">
              <a:lnSpc>
                <a:spcPct val="120000"/>
              </a:lnSpc>
              <a:spcBef>
                <a:spcPct val="50000"/>
              </a:spcBef>
              <a:buNone/>
              <a:defRPr/>
            </a:pPr>
            <a:r>
              <a:rPr lang="en-US" b="0" dirty="0"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- This project proposes SW Task Framework – an event loop framework designed to deliver significant performance improvements while maintaining backward compatibility.</a:t>
            </a:r>
            <a:br>
              <a:rPr lang="en-US" b="0" dirty="0"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endParaRPr lang="en-US" b="0" dirty="0"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  <a:p>
            <a:pPr marL="0" lvl="0" indent="0">
              <a:lnSpc>
                <a:spcPct val="120000"/>
              </a:lnSpc>
              <a:spcBef>
                <a:spcPct val="50000"/>
              </a:spcBef>
              <a:buNone/>
              <a:defRPr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SW Task Framework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</a:p>
          <a:p>
            <a:pPr marL="0" lvl="0" indent="0">
              <a:lnSpc>
                <a:spcPct val="120000"/>
              </a:lnSpc>
              <a:spcBef>
                <a:spcPct val="50000"/>
              </a:spcBef>
              <a:buNone/>
              <a:defRPr/>
            </a:pP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- A high-performance C++ library for asynchronous event handling, timer management.</a:t>
            </a: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- Use for a wide range of applications</a:t>
            </a:r>
          </a:p>
          <a:p>
            <a:pPr marL="357187" lvl="1" indent="-171450">
              <a:lnSpc>
                <a:spcPct val="120000"/>
              </a:lnSpc>
              <a:spcBef>
                <a:spcPct val="50000"/>
              </a:spcBef>
              <a:buFont typeface="Wingdings" pitchFamily="2" charset="2"/>
              <a:buChar char="§"/>
              <a:defRPr/>
            </a:pP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sz="1000" b="0" dirty="0">
                <a:latin typeface="Arial" panose="020B0604020202020204" pitchFamily="34" charset="0"/>
                <a:cs typeface="Arial" panose="020B0604020202020204" pitchFamily="34" charset="0"/>
              </a:rPr>
              <a:t>ncluding automotive embedded systems, IoT devices, desktop and UI applications, real-time data processing, robotics, and backend services.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  <a:defRPr/>
            </a:pP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- Homepage:</a:t>
            </a:r>
            <a:b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https://taikt.github.io/sw_task/index.html</a:t>
            </a:r>
            <a:endParaRPr lang="en-US" b="0" dirty="0">
              <a:solidFill>
                <a:schemeClr val="tx1"/>
              </a:solidFill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  <a:p>
            <a:pPr marL="457200" indent="-174625">
              <a:lnSpc>
                <a:spcPct val="120000"/>
              </a:lnSpc>
              <a:spcBef>
                <a:spcPct val="50000"/>
              </a:spcBef>
              <a:buFont typeface="Arial" panose="020B0604020202020204" pitchFamily="34" charset="0"/>
              <a:buChar char="•"/>
              <a:defRPr/>
            </a:pPr>
            <a:endParaRPr lang="en-US" altLang="ko-KR" sz="1400" b="0" dirty="0"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  <a:p>
            <a:pPr marL="457200" indent="-174625">
              <a:lnSpc>
                <a:spcPct val="120000"/>
              </a:lnSpc>
              <a:spcBef>
                <a:spcPct val="50000"/>
              </a:spcBef>
              <a:buFont typeface="Arial" panose="020B0604020202020204" pitchFamily="34" charset="0"/>
              <a:buChar char="•"/>
              <a:defRPr/>
            </a:pPr>
            <a:endParaRPr lang="en-US" sz="1100" dirty="0">
              <a:latin typeface="LG Smart UI SemiBold" panose="020B0700000101010101" pitchFamily="50" charset="-127"/>
              <a:ea typeface="LG Smart UI SemiBold" panose="020B0700000101010101" pitchFamily="50" charset="-127"/>
              <a:cs typeface="Arial" panose="020B0604020202020204" pitchFamily="34" charset="0"/>
            </a:endParaRPr>
          </a:p>
          <a:p>
            <a:pPr lvl="0">
              <a:lnSpc>
                <a:spcPct val="120000"/>
              </a:lnSpc>
              <a:spcBef>
                <a:spcPct val="50000"/>
              </a:spcBef>
              <a:buFont typeface="Arial" panose="020B0604020202020204" pitchFamily="34" charset="0"/>
              <a:buChar char="•"/>
              <a:defRPr/>
            </a:pPr>
            <a:endParaRPr lang="en-US" sz="1100" dirty="0">
              <a:latin typeface="LG Smart UI SemiBold" panose="020B0700000101010101" pitchFamily="50" charset="-127"/>
              <a:ea typeface="LG Smart UI SemiBold" panose="020B0700000101010101" pitchFamily="50" charset="-127"/>
              <a:cs typeface="Arial" panose="020B0604020202020204" pitchFamily="34" charset="0"/>
            </a:endParaRPr>
          </a:p>
          <a:p>
            <a:pPr lvl="1" indent="0">
              <a:lnSpc>
                <a:spcPct val="120000"/>
              </a:lnSpc>
              <a:spcBef>
                <a:spcPct val="50000"/>
              </a:spcBef>
              <a:defRPr/>
            </a:pPr>
            <a:endParaRPr lang="en-US" sz="1900" dirty="0">
              <a:latin typeface="LG Smart UI SemiBold" panose="020B0700000101010101" pitchFamily="50" charset="-127"/>
              <a:ea typeface="LG Smart UI SemiBold" panose="020B0700000101010101" pitchFamily="50" charset="-127"/>
              <a:cs typeface="Arial" panose="020B0604020202020204" pitchFamily="34" charset="0"/>
            </a:endParaRPr>
          </a:p>
          <a:p>
            <a:pPr lvl="0">
              <a:lnSpc>
                <a:spcPct val="120000"/>
              </a:lnSpc>
              <a:spcBef>
                <a:spcPct val="50000"/>
              </a:spcBef>
              <a:buFont typeface="Wingdings" panose="05000000000000000000" pitchFamily="2" charset="2"/>
              <a:buChar char="§"/>
              <a:defRPr/>
            </a:pPr>
            <a:endParaRPr lang="en-US" altLang="ko-KR" sz="1100" dirty="0">
              <a:latin typeface="LG Smart UI SemiBold" panose="020B0700000101010101" pitchFamily="50" charset="-127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8" name="직사각형 2">
            <a:extLst>
              <a:ext uri="{FF2B5EF4-FFF2-40B4-BE49-F238E27FC236}">
                <a16:creationId xmlns:a16="http://schemas.microsoft.com/office/drawing/2014/main" id="{5A16B166-7AEE-44F2-BE31-9EC1E8A70FF3}"/>
              </a:ext>
            </a:extLst>
          </p:cNvPr>
          <p:cNvSpPr/>
          <p:nvPr/>
        </p:nvSpPr>
        <p:spPr>
          <a:xfrm>
            <a:off x="5375811" y="180980"/>
            <a:ext cx="1447810" cy="27698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 wrap="none" lIns="91429" tIns="45714" rIns="91429" bIns="45714">
            <a:spAutoFit/>
          </a:bodyPr>
          <a:lstStyle/>
          <a:p>
            <a:pPr>
              <a:defRPr/>
            </a:pPr>
            <a:r>
              <a:rPr lang="en-US" altLang="ko-KR" sz="1200" b="0" dirty="0">
                <a:solidFill>
                  <a:prstClr val="white">
                    <a:lumMod val="75000"/>
                  </a:prstClr>
                </a:solidFill>
                <a:latin typeface="Arial Narrow" pitchFamily="34" charset="0"/>
                <a:cs typeface="Arial" pitchFamily="34" charset="0"/>
              </a:rPr>
              <a:t>LGE Internal Use Only</a:t>
            </a:r>
            <a:endParaRPr lang="ko-KR" altLang="en-US" sz="1200" b="0" dirty="0">
              <a:solidFill>
                <a:prstClr val="white">
                  <a:lumMod val="75000"/>
                </a:prstClr>
              </a:solidFill>
              <a:latin typeface="Arial Narrow" pitchFamily="34" charset="0"/>
              <a:cs typeface="Arial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EBE2AF0-B0B5-59E4-95EA-BEA90BF09C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044" y="1036022"/>
            <a:ext cx="5031237" cy="478595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CEABC37-D5CA-16DE-F261-15C520CDCC0B}"/>
              </a:ext>
            </a:extLst>
          </p:cNvPr>
          <p:cNvSpPr txBox="1"/>
          <p:nvPr/>
        </p:nvSpPr>
        <p:spPr>
          <a:xfrm>
            <a:off x="1539669" y="5966053"/>
            <a:ext cx="159851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Fig 1: Telematics system</a:t>
            </a:r>
          </a:p>
        </p:txBody>
      </p:sp>
    </p:spTree>
    <p:extLst>
      <p:ext uri="{BB962C8B-B14F-4D97-AF65-F5344CB8AC3E}">
        <p14:creationId xmlns:p14="http://schemas.microsoft.com/office/powerpoint/2010/main" val="33708071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7F18AD-0B63-EC4C-2038-7B2D070899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B23C7F-B948-CBAA-D79C-9E9AAB5075CB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CEDF7557-72DD-A34A-8659-6DD33C33D1E3}" type="datetime1">
              <a:rPr lang="en-US" smtClean="0"/>
              <a:t>10/6/25</a:t>
            </a:fld>
            <a:endParaRPr lang="x-non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6212D7-F041-B66D-A3FE-0A2D08975689}"/>
              </a:ext>
            </a:extLst>
          </p:cNvPr>
          <p:cNvSpPr txBox="1"/>
          <p:nvPr/>
        </p:nvSpPr>
        <p:spPr>
          <a:xfrm>
            <a:off x="-1" y="-19799"/>
            <a:ext cx="68236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b="1" noProof="0">
                <a:solidFill>
                  <a:prstClr val="black"/>
                </a:solidFill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5</a:t>
            </a:r>
            <a:r>
              <a:rPr kumimoji="1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.3 Architectural Decision </a:t>
            </a:r>
            <a:r>
              <a:rPr kumimoji="1" lang="en-US" altLang="ko-KR" sz="2000" b="1" i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– Usability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8" name="직사각형 2">
            <a:extLst>
              <a:ext uri="{FF2B5EF4-FFF2-40B4-BE49-F238E27FC236}">
                <a16:creationId xmlns:a16="http://schemas.microsoft.com/office/drawing/2014/main" id="{777158C8-EC38-DD68-9D5F-37E39C1DDBD5}"/>
              </a:ext>
            </a:extLst>
          </p:cNvPr>
          <p:cNvSpPr/>
          <p:nvPr/>
        </p:nvSpPr>
        <p:spPr>
          <a:xfrm>
            <a:off x="5375811" y="180980"/>
            <a:ext cx="1447810" cy="27698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 wrap="none" lIns="91429" tIns="45714" rIns="91429" bIns="45714">
            <a:spAutoFit/>
          </a:bodyPr>
          <a:lstStyle/>
          <a:p>
            <a:pPr>
              <a:defRPr/>
            </a:pPr>
            <a:r>
              <a:rPr lang="en-US" altLang="ko-KR" sz="1200" b="0">
                <a:solidFill>
                  <a:prstClr val="white">
                    <a:lumMod val="75000"/>
                  </a:prstClr>
                </a:solidFill>
                <a:latin typeface="Arial Narrow" pitchFamily="34" charset="0"/>
                <a:cs typeface="Arial" pitchFamily="34" charset="0"/>
              </a:rPr>
              <a:t>LGE Internal Use Only</a:t>
            </a:r>
            <a:endParaRPr lang="ko-KR" altLang="en-US" sz="1200" b="0">
              <a:solidFill>
                <a:prstClr val="white">
                  <a:lumMod val="75000"/>
                </a:prstClr>
              </a:solidFill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10" name="텍스트 개체 틀 3">
            <a:extLst>
              <a:ext uri="{FF2B5EF4-FFF2-40B4-BE49-F238E27FC236}">
                <a16:creationId xmlns:a16="http://schemas.microsoft.com/office/drawing/2014/main" id="{A78B4964-5CA2-3EE5-516B-DE646DE80788}"/>
              </a:ext>
            </a:extLst>
          </p:cNvPr>
          <p:cNvSpPr txBox="1">
            <a:spLocks/>
          </p:cNvSpPr>
          <p:nvPr/>
        </p:nvSpPr>
        <p:spPr>
          <a:xfrm>
            <a:off x="61094" y="534213"/>
            <a:ext cx="4297412" cy="1001113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271463" indent="-271463">
              <a:lnSpc>
                <a:spcPct val="110000"/>
              </a:lnSpc>
              <a:spcBef>
                <a:spcPts val="300"/>
              </a:spcBef>
              <a:buFont typeface="함초롬돋움" panose="020B0604000101010101" pitchFamily="50" charset="-127"/>
              <a:buChar char="❑"/>
              <a:defRPr sz="1200" b="1">
                <a:solidFill>
                  <a:srgbClr val="000000"/>
                </a:solidFill>
                <a:latin typeface="Arial Narrow"/>
                <a:ea typeface="LG스마트체 Regular"/>
              </a:defRPr>
            </a:lvl1pPr>
          </a:lstStyle>
          <a:p>
            <a:pPr lvl="0">
              <a:lnSpc>
                <a:spcPct val="120000"/>
              </a:lnSpc>
              <a:spcBef>
                <a:spcPct val="50000"/>
              </a:spcBef>
              <a:buFont typeface="Wingdings" pitchFamily="2" charset="2"/>
              <a:buChar char="v"/>
            </a:pPr>
            <a: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Tiger Looper vs. SW Task comparison</a:t>
            </a:r>
          </a:p>
          <a:p>
            <a:pPr marL="0" indent="0">
              <a:buNone/>
            </a:pPr>
            <a:endParaRPr lang="en-US" b="0" dirty="0"/>
          </a:p>
          <a:p>
            <a:pPr marL="0" indent="0">
              <a:buNone/>
            </a:pPr>
            <a:r>
              <a:rPr lang="en-US" dirty="0"/>
              <a:t>Tiger Looper:</a:t>
            </a:r>
          </a:p>
          <a:p>
            <a:pPr marL="0" indent="0">
              <a:buNone/>
            </a:pPr>
            <a:r>
              <a:rPr lang="en-US" b="0" dirty="0"/>
              <a:t>- </a:t>
            </a:r>
            <a:r>
              <a:rPr lang="en-US" b="0" dirty="0" err="1"/>
              <a:t>MessageQueue</a:t>
            </a:r>
            <a:r>
              <a:rPr lang="en-US" b="0" dirty="0"/>
              <a:t> only contains Message object elements</a:t>
            </a:r>
          </a:p>
          <a:p>
            <a:pPr marL="0" indent="0">
              <a:buNone/>
            </a:pPr>
            <a:r>
              <a:rPr lang="en-US" b="0" dirty="0"/>
              <a:t>- Its event loop only handle Message type.</a:t>
            </a:r>
            <a:br>
              <a:rPr lang="en-US" b="0" dirty="0"/>
            </a:br>
            <a:endParaRPr lang="en-US" b="0" dirty="0"/>
          </a:p>
          <a:p>
            <a:pPr marL="0" indent="0">
              <a:buNone/>
            </a:pPr>
            <a:r>
              <a:rPr lang="en-US" dirty="0"/>
              <a:t>SW Task:</a:t>
            </a:r>
          </a:p>
          <a:p>
            <a:pPr marL="0" indent="0">
              <a:buNone/>
            </a:pPr>
            <a:r>
              <a:rPr lang="en-US" b="0" dirty="0"/>
              <a:t>- Extend </a:t>
            </a:r>
            <a:r>
              <a:rPr lang="en-US" b="0" dirty="0" err="1"/>
              <a:t>MessageQueue</a:t>
            </a:r>
            <a:r>
              <a:rPr lang="en-US" b="0" dirty="0"/>
              <a:t> to </a:t>
            </a:r>
            <a:r>
              <a:rPr lang="en-US" b="0" dirty="0" err="1"/>
              <a:t>EventQueue</a:t>
            </a:r>
            <a:r>
              <a:rPr lang="en-US" b="0" dirty="0"/>
              <a:t>, which contains </a:t>
            </a:r>
            <a:br>
              <a:rPr lang="en-US" b="0" dirty="0"/>
            </a:br>
            <a:r>
              <a:rPr lang="en-US" b="0" dirty="0" err="1"/>
              <a:t>QueueItem</a:t>
            </a:r>
            <a:r>
              <a:rPr lang="en-US" b="0" dirty="0"/>
              <a:t> elements. </a:t>
            </a:r>
          </a:p>
          <a:p>
            <a:pPr marL="0" indent="0">
              <a:buNone/>
            </a:pPr>
            <a:r>
              <a:rPr lang="en-US" b="0" dirty="0"/>
              <a:t>- Message object and Functors (callable objects </a:t>
            </a:r>
            <a:br>
              <a:rPr lang="en-US" b="0" dirty="0"/>
            </a:br>
            <a:r>
              <a:rPr lang="en-US" b="0" dirty="0"/>
              <a:t>such as lambda, std::function, std::</a:t>
            </a:r>
            <a:r>
              <a:rPr lang="en-US" b="0" dirty="0" err="1"/>
              <a:t>packaged_task</a:t>
            </a:r>
            <a:r>
              <a:rPr lang="en-US" b="0" dirty="0"/>
              <a:t>, </a:t>
            </a:r>
            <a:br>
              <a:rPr lang="en-US" b="0" dirty="0"/>
            </a:br>
            <a:r>
              <a:rPr lang="en-US" b="0" dirty="0"/>
              <a:t>function pointer) are wrapped in </a:t>
            </a:r>
            <a:r>
              <a:rPr lang="en-US" b="0" dirty="0" err="1"/>
              <a:t>QueueItem</a:t>
            </a:r>
            <a:r>
              <a:rPr lang="en-US" b="0" dirty="0"/>
              <a:t> elements.</a:t>
            </a:r>
          </a:p>
          <a:p>
            <a:pPr marL="0" indent="0">
              <a:buNone/>
            </a:pPr>
            <a:r>
              <a:rPr lang="en-US" b="0" dirty="0"/>
              <a:t>- All types of callable objects are unified in event queue for flexible and modern C++ event loop processing.</a:t>
            </a:r>
            <a:br>
              <a:rPr lang="en-US" b="0" dirty="0"/>
            </a:br>
            <a:br>
              <a:rPr lang="en-US" b="0" dirty="0"/>
            </a:br>
            <a:r>
              <a:rPr lang="en-US" b="0" dirty="0"/>
              <a:t>Example of new supported callable objects in SW Task below.</a:t>
            </a:r>
            <a:endParaRPr lang="en-US" sz="1000" b="0" dirty="0"/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endParaRPr lang="en-US" sz="1000" dirty="0">
              <a:latin typeface="Arial" panose="020B0604020202020204" pitchFamily="34" charset="0"/>
              <a:ea typeface="LG스마트체 Regular" panose="020B0600000101010101" pitchFamily="50" charset="-127"/>
              <a:cs typeface="Arial" panose="020B0604020202020204" pitchFamily="34" charset="0"/>
            </a:endParaRPr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endParaRPr lang="x-none" sz="1400">
              <a:latin typeface="Arial" panose="020B0604020202020204" pitchFamily="34" charset="0"/>
              <a:ea typeface="LG스마트체 Regular" panose="020B0600000101010101" pitchFamily="50" charset="-127"/>
              <a:cs typeface="Arial" panose="020B0604020202020204" pitchFamily="34" charset="0"/>
            </a:endParaRPr>
          </a:p>
          <a:p>
            <a:pPr marL="0" lvl="0" indent="0">
              <a:lnSpc>
                <a:spcPct val="120000"/>
              </a:lnSpc>
              <a:spcBef>
                <a:spcPct val="50000"/>
              </a:spcBef>
              <a:buNone/>
            </a:pP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endParaRPr kumimoji="1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G Smart UI SemiBold" panose="020B0700000101010101" pitchFamily="50" charset="-127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74768EF5-9F09-E56D-DA4C-BB9EF6CC0725}"/>
              </a:ext>
            </a:extLst>
          </p:cNvPr>
          <p:cNvSpPr txBox="1">
            <a:spLocks/>
          </p:cNvSpPr>
          <p:nvPr/>
        </p:nvSpPr>
        <p:spPr>
          <a:xfrm>
            <a:off x="4464635" y="650113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x-none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EF5734-750F-6F44-80C1-1680C2239495}" type="slidenum">
              <a:rPr lang="x-none" smtClean="0"/>
              <a:pPr/>
              <a:t>30</a:t>
            </a:fld>
            <a:endParaRPr lang="x-none"/>
          </a:p>
        </p:txBody>
      </p:sp>
      <p:graphicFrame>
        <p:nvGraphicFramePr>
          <p:cNvPr id="5" name="표 36">
            <a:extLst>
              <a:ext uri="{FF2B5EF4-FFF2-40B4-BE49-F238E27FC236}">
                <a16:creationId xmlns:a16="http://schemas.microsoft.com/office/drawing/2014/main" id="{0B31A42F-1D59-4DCA-0496-58C0F0633246}"/>
              </a:ext>
            </a:extLst>
          </p:cNvPr>
          <p:cNvGraphicFramePr>
            <a:graphicFrameLocks noGrp="1"/>
          </p:cNvGraphicFramePr>
          <p:nvPr/>
        </p:nvGraphicFramePr>
        <p:xfrm>
          <a:off x="7363737" y="30519"/>
          <a:ext cx="4779730" cy="457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694048">
                  <a:extLst>
                    <a:ext uri="{9D8B030D-6E8A-4147-A177-3AD203B41FA5}">
                      <a16:colId xmlns:a16="http://schemas.microsoft.com/office/drawing/2014/main" val="1957302077"/>
                    </a:ext>
                  </a:extLst>
                </a:gridCol>
                <a:gridCol w="4085682">
                  <a:extLst>
                    <a:ext uri="{9D8B030D-6E8A-4147-A177-3AD203B41FA5}">
                      <a16:colId xmlns:a16="http://schemas.microsoft.com/office/drawing/2014/main" val="508759771"/>
                    </a:ext>
                  </a:extLst>
                </a:gridCol>
              </a:tblGrid>
              <a:tr h="385839">
                <a:tc>
                  <a:txBody>
                    <a:bodyPr/>
                    <a:lstStyle/>
                    <a:p>
                      <a:r>
                        <a:rPr lang="en-US" sz="1200" b="0" kern="1200" dirty="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QA-03</a:t>
                      </a:r>
                      <a:r>
                        <a:rPr lang="x-none" sz="1200" b="0" kern="120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 </a:t>
                      </a:r>
                      <a:endParaRPr lang="en-US" sz="1200" b="0" kern="1200" dirty="0">
                        <a:solidFill>
                          <a:srgbClr val="C00000"/>
                        </a:solidFill>
                        <a:latin typeface="Arial" panose="020B0604020202020204" pitchFamily="34" charset="0"/>
                        <a:ea typeface="LG Smart UI SemiBold" panose="020B07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kern="1200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Framework</a:t>
                      </a:r>
                      <a:r>
                        <a:rPr lang="en-US" sz="1200" b="0" kern="1200" baseline="0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should h</a:t>
                      </a:r>
                      <a:r>
                        <a:rPr lang="en-US" sz="1200" b="0" kern="1200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ide system complexity and support multiple programming paradigms.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2399166"/>
                  </a:ext>
                </a:extLst>
              </a:tr>
            </a:tbl>
          </a:graphicData>
        </a:graphic>
      </p:graphicFrame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1382" y="4863506"/>
            <a:ext cx="1458395" cy="52436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BC0A550-1E88-FA83-EBAF-C56E9B98AD20}"/>
              </a:ext>
            </a:extLst>
          </p:cNvPr>
          <p:cNvSpPr txBox="1"/>
          <p:nvPr/>
        </p:nvSpPr>
        <p:spPr>
          <a:xfrm>
            <a:off x="8026197" y="4844129"/>
            <a:ext cx="297068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Fig 24: comparison of SW Task and Tiger Looper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346E0CA-1A59-0431-6E56-B91EDBAF25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8506" y="641621"/>
            <a:ext cx="7820244" cy="415735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7AFC576-8B08-91EA-BAB1-F5F0CE37A3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94" y="4264233"/>
            <a:ext cx="3172536" cy="186565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538020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7F18AD-0B63-EC4C-2038-7B2D070899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B23C7F-B948-CBAA-D79C-9E9AAB5075CB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CEDF7557-72DD-A34A-8659-6DD33C33D1E3}" type="datetime1">
              <a:rPr lang="en-US" smtClean="0"/>
              <a:t>10/6/25</a:t>
            </a:fld>
            <a:endParaRPr lang="x-non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6212D7-F041-B66D-A3FE-0A2D08975689}"/>
              </a:ext>
            </a:extLst>
          </p:cNvPr>
          <p:cNvSpPr txBox="1"/>
          <p:nvPr/>
        </p:nvSpPr>
        <p:spPr>
          <a:xfrm>
            <a:off x="-1" y="-19799"/>
            <a:ext cx="68236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b="1" noProof="0" dirty="0">
                <a:solidFill>
                  <a:prstClr val="black"/>
                </a:solidFill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5</a:t>
            </a:r>
            <a:r>
              <a:rPr kumimoji="1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.3 Architectural Decision </a:t>
            </a:r>
            <a:r>
              <a:rPr kumimoji="1" lang="en-US" altLang="ko-KR" sz="2000" b="1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– Usability</a:t>
            </a:r>
            <a:endParaRPr kumimoji="1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8" name="직사각형 2">
            <a:extLst>
              <a:ext uri="{FF2B5EF4-FFF2-40B4-BE49-F238E27FC236}">
                <a16:creationId xmlns:a16="http://schemas.microsoft.com/office/drawing/2014/main" id="{777158C8-EC38-DD68-9D5F-37E39C1DDBD5}"/>
              </a:ext>
            </a:extLst>
          </p:cNvPr>
          <p:cNvSpPr/>
          <p:nvPr/>
        </p:nvSpPr>
        <p:spPr>
          <a:xfrm>
            <a:off x="5375811" y="180980"/>
            <a:ext cx="1447810" cy="27698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 wrap="none" lIns="91429" tIns="45714" rIns="91429" bIns="45714">
            <a:spAutoFit/>
          </a:bodyPr>
          <a:lstStyle/>
          <a:p>
            <a:pPr>
              <a:defRPr/>
            </a:pPr>
            <a:r>
              <a:rPr lang="en-US" altLang="ko-KR" sz="1200" b="0" dirty="0">
                <a:solidFill>
                  <a:prstClr val="white">
                    <a:lumMod val="75000"/>
                  </a:prstClr>
                </a:solidFill>
                <a:latin typeface="Arial Narrow" pitchFamily="34" charset="0"/>
                <a:cs typeface="Arial" pitchFamily="34" charset="0"/>
              </a:rPr>
              <a:t>LGE Internal Use Only</a:t>
            </a:r>
            <a:endParaRPr lang="ko-KR" altLang="en-US" sz="1200" b="0" dirty="0">
              <a:solidFill>
                <a:prstClr val="white">
                  <a:lumMod val="75000"/>
                </a:prstClr>
              </a:solidFill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10" name="텍스트 개체 틀 3">
            <a:extLst>
              <a:ext uri="{FF2B5EF4-FFF2-40B4-BE49-F238E27FC236}">
                <a16:creationId xmlns:a16="http://schemas.microsoft.com/office/drawing/2014/main" id="{A78B4964-5CA2-3EE5-516B-DE646DE80788}"/>
              </a:ext>
            </a:extLst>
          </p:cNvPr>
          <p:cNvSpPr txBox="1">
            <a:spLocks/>
          </p:cNvSpPr>
          <p:nvPr/>
        </p:nvSpPr>
        <p:spPr>
          <a:xfrm>
            <a:off x="61093" y="534213"/>
            <a:ext cx="4758531" cy="845532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271463" indent="-271463">
              <a:lnSpc>
                <a:spcPct val="110000"/>
              </a:lnSpc>
              <a:spcBef>
                <a:spcPts val="300"/>
              </a:spcBef>
              <a:buFont typeface="함초롬돋움" panose="020B0604000101010101" pitchFamily="50" charset="-127"/>
              <a:buChar char="❑"/>
              <a:defRPr sz="1200" b="1">
                <a:solidFill>
                  <a:srgbClr val="000000"/>
                </a:solidFill>
                <a:latin typeface="Arial Narrow"/>
                <a:ea typeface="LG스마트체 Regular"/>
              </a:defRPr>
            </a:lvl1pPr>
          </a:lstStyle>
          <a:p>
            <a:pPr lvl="0">
              <a:lnSpc>
                <a:spcPct val="120000"/>
              </a:lnSpc>
              <a:spcBef>
                <a:spcPct val="50000"/>
              </a:spcBef>
              <a:buFont typeface="Wingdings" pitchFamily="2" charset="2"/>
              <a:buChar char="v"/>
            </a:pPr>
            <a: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TO-BE (SW Task)</a:t>
            </a:r>
          </a:p>
          <a:p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Simple code example for using SW Task framework for different programming paradigms. User code is C++, support different style/paradigms by other programming languages.</a:t>
            </a:r>
          </a:p>
          <a:p>
            <a:endParaRPr lang="en-US" b="0" dirty="0"/>
          </a:p>
          <a:p>
            <a:pPr marL="0" indent="0">
              <a:buNone/>
            </a:pPr>
            <a:br>
              <a:rPr lang="en-US" b="0" dirty="0"/>
            </a:br>
            <a:endParaRPr lang="en-US" b="0" dirty="0"/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endParaRPr lang="en-US" sz="1000" b="0" dirty="0"/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endParaRPr lang="en-US" sz="1000" dirty="0">
              <a:latin typeface="Arial" panose="020B0604020202020204" pitchFamily="34" charset="0"/>
              <a:ea typeface="LG스마트체 Regular" panose="020B0600000101010101" pitchFamily="50" charset="-127"/>
              <a:cs typeface="Arial" panose="020B0604020202020204" pitchFamily="34" charset="0"/>
            </a:endParaRPr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endParaRPr lang="x-none" sz="1400">
              <a:latin typeface="Arial" panose="020B0604020202020204" pitchFamily="34" charset="0"/>
              <a:ea typeface="LG스마트체 Regular" panose="020B0600000101010101" pitchFamily="50" charset="-127"/>
              <a:cs typeface="Arial" panose="020B0604020202020204" pitchFamily="34" charset="0"/>
            </a:endParaRPr>
          </a:p>
          <a:p>
            <a:pPr marL="0" lvl="0" indent="0">
              <a:lnSpc>
                <a:spcPct val="120000"/>
              </a:lnSpc>
              <a:spcBef>
                <a:spcPct val="50000"/>
              </a:spcBef>
              <a:buNone/>
            </a:pP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endParaRPr kumimoji="1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G Smart UI SemiBold" panose="020B0700000101010101" pitchFamily="50" charset="-127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74768EF5-9F09-E56D-DA4C-BB9EF6CC0725}"/>
              </a:ext>
            </a:extLst>
          </p:cNvPr>
          <p:cNvSpPr txBox="1">
            <a:spLocks/>
          </p:cNvSpPr>
          <p:nvPr/>
        </p:nvSpPr>
        <p:spPr>
          <a:xfrm>
            <a:off x="4464635" y="650113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x-none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EF5734-750F-6F44-80C1-1680C2239495}" type="slidenum">
              <a:rPr lang="x-none" smtClean="0"/>
              <a:pPr/>
              <a:t>31</a:t>
            </a:fld>
            <a:endParaRPr lang="x-none"/>
          </a:p>
        </p:txBody>
      </p:sp>
      <p:graphicFrame>
        <p:nvGraphicFramePr>
          <p:cNvPr id="5" name="표 36">
            <a:extLst>
              <a:ext uri="{FF2B5EF4-FFF2-40B4-BE49-F238E27FC236}">
                <a16:creationId xmlns:a16="http://schemas.microsoft.com/office/drawing/2014/main" id="{0B31A42F-1D59-4DCA-0496-58C0F0633246}"/>
              </a:ext>
            </a:extLst>
          </p:cNvPr>
          <p:cNvGraphicFramePr>
            <a:graphicFrameLocks noGrp="1"/>
          </p:cNvGraphicFramePr>
          <p:nvPr/>
        </p:nvGraphicFramePr>
        <p:xfrm>
          <a:off x="7363737" y="30519"/>
          <a:ext cx="4779730" cy="457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694048">
                  <a:extLst>
                    <a:ext uri="{9D8B030D-6E8A-4147-A177-3AD203B41FA5}">
                      <a16:colId xmlns:a16="http://schemas.microsoft.com/office/drawing/2014/main" val="1957302077"/>
                    </a:ext>
                  </a:extLst>
                </a:gridCol>
                <a:gridCol w="4085682">
                  <a:extLst>
                    <a:ext uri="{9D8B030D-6E8A-4147-A177-3AD203B41FA5}">
                      <a16:colId xmlns:a16="http://schemas.microsoft.com/office/drawing/2014/main" val="508759771"/>
                    </a:ext>
                  </a:extLst>
                </a:gridCol>
              </a:tblGrid>
              <a:tr h="385839">
                <a:tc>
                  <a:txBody>
                    <a:bodyPr/>
                    <a:lstStyle/>
                    <a:p>
                      <a:r>
                        <a:rPr lang="en-US" sz="1200" b="0" kern="1200" dirty="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QA-03</a:t>
                      </a:r>
                      <a:r>
                        <a:rPr lang="x-none" sz="1200" b="0" kern="120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 </a:t>
                      </a:r>
                      <a:endParaRPr lang="en-US" sz="1200" b="0" kern="1200" dirty="0">
                        <a:solidFill>
                          <a:srgbClr val="C00000"/>
                        </a:solidFill>
                        <a:latin typeface="Arial" panose="020B0604020202020204" pitchFamily="34" charset="0"/>
                        <a:ea typeface="LG Smart UI SemiBold" panose="020B07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kern="1200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Framework</a:t>
                      </a:r>
                      <a:r>
                        <a:rPr lang="en-US" sz="1200" b="0" kern="1200" baseline="0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should h</a:t>
                      </a:r>
                      <a:r>
                        <a:rPr lang="en-US" sz="1200" b="0" kern="1200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ide system complexity and support multiple programming paradigms.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2399166"/>
                  </a:ext>
                </a:extLst>
              </a:tr>
            </a:tbl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93" y="1560744"/>
            <a:ext cx="2760217" cy="33217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3047" y="1560744"/>
            <a:ext cx="2747206" cy="332171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8242" y="1560744"/>
            <a:ext cx="3412665" cy="332171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TextBox 11"/>
          <p:cNvSpPr txBox="1"/>
          <p:nvPr/>
        </p:nvSpPr>
        <p:spPr>
          <a:xfrm>
            <a:off x="516844" y="4902490"/>
            <a:ext cx="13265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Android-style user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119375" y="4990777"/>
            <a:ext cx="15931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Modern C++ style user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942445" y="4902490"/>
            <a:ext cx="14406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JavaScript-style user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2BD452-EE4B-65C0-AF37-5C6E5EFF247F}"/>
              </a:ext>
            </a:extLst>
          </p:cNvPr>
          <p:cNvSpPr txBox="1"/>
          <p:nvPr/>
        </p:nvSpPr>
        <p:spPr>
          <a:xfrm>
            <a:off x="4710050" y="6046788"/>
            <a:ext cx="320151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Fig 25: Different programming paradigms in SW Task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48C6445-F480-73C9-C12E-DA8B39E740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51990" y="1560744"/>
            <a:ext cx="2838943" cy="332171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590876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885737-F482-8F07-4E7C-74FF74432E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B0BA13-B8C6-A761-610D-7DC3DBDF68A5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CEDF7557-72DD-A34A-8659-6DD33C33D1E3}" type="datetime1">
              <a:rPr lang="en-US" smtClean="0"/>
              <a:t>10/6/25</a:t>
            </a:fld>
            <a:endParaRPr lang="x-non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E29EF90-B7D8-8791-FFBE-036017587100}"/>
              </a:ext>
            </a:extLst>
          </p:cNvPr>
          <p:cNvSpPr txBox="1"/>
          <p:nvPr/>
        </p:nvSpPr>
        <p:spPr>
          <a:xfrm>
            <a:off x="-1" y="-19799"/>
            <a:ext cx="68236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b="1" noProof="0" dirty="0">
                <a:solidFill>
                  <a:prstClr val="black"/>
                </a:solidFill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5</a:t>
            </a:r>
            <a:r>
              <a:rPr kumimoji="1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.3 Architectural Decision </a:t>
            </a:r>
            <a:r>
              <a:rPr kumimoji="1" lang="en-US" altLang="ko-KR" sz="2000" b="1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– Usability</a:t>
            </a:r>
            <a:endParaRPr kumimoji="1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8" name="직사각형 2">
            <a:extLst>
              <a:ext uri="{FF2B5EF4-FFF2-40B4-BE49-F238E27FC236}">
                <a16:creationId xmlns:a16="http://schemas.microsoft.com/office/drawing/2014/main" id="{0E62B5FC-C66B-F2B6-010A-1F75535D3B52}"/>
              </a:ext>
            </a:extLst>
          </p:cNvPr>
          <p:cNvSpPr/>
          <p:nvPr/>
        </p:nvSpPr>
        <p:spPr>
          <a:xfrm>
            <a:off x="5375811" y="180980"/>
            <a:ext cx="1447810" cy="27698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 wrap="none" lIns="91429" tIns="45714" rIns="91429" bIns="45714">
            <a:spAutoFit/>
          </a:bodyPr>
          <a:lstStyle/>
          <a:p>
            <a:pPr>
              <a:defRPr/>
            </a:pPr>
            <a:r>
              <a:rPr lang="en-US" altLang="ko-KR" sz="1200" b="0" dirty="0">
                <a:solidFill>
                  <a:prstClr val="white">
                    <a:lumMod val="75000"/>
                  </a:prstClr>
                </a:solidFill>
                <a:latin typeface="Arial Narrow" pitchFamily="34" charset="0"/>
                <a:cs typeface="Arial" pitchFamily="34" charset="0"/>
              </a:rPr>
              <a:t>LGE Internal Use Only</a:t>
            </a:r>
            <a:endParaRPr lang="ko-KR" altLang="en-US" sz="1200" b="0" dirty="0">
              <a:solidFill>
                <a:prstClr val="white">
                  <a:lumMod val="75000"/>
                </a:prstClr>
              </a:solidFill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10" name="텍스트 개체 틀 3">
            <a:extLst>
              <a:ext uri="{FF2B5EF4-FFF2-40B4-BE49-F238E27FC236}">
                <a16:creationId xmlns:a16="http://schemas.microsoft.com/office/drawing/2014/main" id="{3ACFE800-7B84-400E-3B1D-070D7FB2F364}"/>
              </a:ext>
            </a:extLst>
          </p:cNvPr>
          <p:cNvSpPr txBox="1">
            <a:spLocks/>
          </p:cNvSpPr>
          <p:nvPr/>
        </p:nvSpPr>
        <p:spPr>
          <a:xfrm>
            <a:off x="61093" y="534213"/>
            <a:ext cx="4758531" cy="859536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271463" indent="-271463">
              <a:lnSpc>
                <a:spcPct val="110000"/>
              </a:lnSpc>
              <a:spcBef>
                <a:spcPts val="300"/>
              </a:spcBef>
              <a:buFont typeface="함초롬돋움" panose="020B0604000101010101" pitchFamily="50" charset="-127"/>
              <a:buChar char="❑"/>
              <a:defRPr sz="1200" b="1">
                <a:solidFill>
                  <a:srgbClr val="000000"/>
                </a:solidFill>
                <a:latin typeface="Arial Narrow"/>
                <a:ea typeface="LG스마트체 Regular"/>
              </a:defRPr>
            </a:lvl1pPr>
          </a:lstStyle>
          <a:p>
            <a:pPr>
              <a:lnSpc>
                <a:spcPct val="120000"/>
              </a:lnSpc>
              <a:spcBef>
                <a:spcPct val="50000"/>
              </a:spcBef>
              <a:buFont typeface="Wingdings" pitchFamily="2" charset="2"/>
              <a:buChar char="v"/>
            </a:pPr>
            <a: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TO-BE (SW Task)</a:t>
            </a:r>
          </a:p>
          <a:p>
            <a:pPr>
              <a:lnSpc>
                <a:spcPct val="120000"/>
              </a:lnSpc>
              <a:spcBef>
                <a:spcPct val="50000"/>
              </a:spcBef>
              <a:buFont typeface="Wingdings" pitchFamily="2" charset="2"/>
              <a:buChar char="q"/>
            </a:pPr>
            <a:r>
              <a:rPr lang="en-US" b="0" dirty="0"/>
              <a:t>SW Task - API Reference Tables</a:t>
            </a:r>
          </a:p>
          <a:p>
            <a:pPr lvl="0">
              <a:lnSpc>
                <a:spcPct val="120000"/>
              </a:lnSpc>
              <a:spcBef>
                <a:spcPct val="50000"/>
              </a:spcBef>
              <a:buFont typeface="Wingdings" pitchFamily="2" charset="2"/>
              <a:buChar char="v"/>
            </a:pPr>
            <a:endParaRPr lang="en-US" sz="1400" dirty="0">
              <a:latin typeface="Arial" panose="020B0604020202020204" pitchFamily="34" charset="0"/>
              <a:ea typeface="LG스마트체 Regular" panose="020B0600000101010101" pitchFamily="50" charset="-127"/>
              <a:cs typeface="Arial" panose="020B0604020202020204" pitchFamily="34" charset="0"/>
            </a:endParaRPr>
          </a:p>
          <a:p>
            <a:endParaRPr lang="en-US" b="0" dirty="0"/>
          </a:p>
          <a:p>
            <a:pPr marL="0" indent="0">
              <a:buNone/>
            </a:pPr>
            <a:br>
              <a:rPr lang="en-US" b="0" dirty="0"/>
            </a:br>
            <a:endParaRPr lang="en-US" b="0" dirty="0"/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endParaRPr lang="en-US" sz="1000" b="0" dirty="0"/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endParaRPr lang="en-US" sz="1000" dirty="0">
              <a:latin typeface="Arial" panose="020B0604020202020204" pitchFamily="34" charset="0"/>
              <a:ea typeface="LG스마트체 Regular" panose="020B0600000101010101" pitchFamily="50" charset="-127"/>
              <a:cs typeface="Arial" panose="020B0604020202020204" pitchFamily="34" charset="0"/>
            </a:endParaRPr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endParaRPr lang="x-none" sz="1400">
              <a:latin typeface="Arial" panose="020B0604020202020204" pitchFamily="34" charset="0"/>
              <a:ea typeface="LG스마트체 Regular" panose="020B0600000101010101" pitchFamily="50" charset="-127"/>
              <a:cs typeface="Arial" panose="020B0604020202020204" pitchFamily="34" charset="0"/>
            </a:endParaRPr>
          </a:p>
          <a:p>
            <a:pPr marL="0" lvl="0" indent="0">
              <a:lnSpc>
                <a:spcPct val="120000"/>
              </a:lnSpc>
              <a:spcBef>
                <a:spcPct val="50000"/>
              </a:spcBef>
              <a:buNone/>
            </a:pP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endParaRPr kumimoji="1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G Smart UI SemiBold" panose="020B0700000101010101" pitchFamily="50" charset="-127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9EF7F17D-A194-A1C7-0251-BBBC3246CB23}"/>
              </a:ext>
            </a:extLst>
          </p:cNvPr>
          <p:cNvSpPr txBox="1">
            <a:spLocks/>
          </p:cNvSpPr>
          <p:nvPr/>
        </p:nvSpPr>
        <p:spPr>
          <a:xfrm>
            <a:off x="4464635" y="650113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x-none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EF5734-750F-6F44-80C1-1680C2239495}" type="slidenum">
              <a:rPr lang="x-none" smtClean="0"/>
              <a:pPr/>
              <a:t>32</a:t>
            </a:fld>
            <a:endParaRPr lang="x-none"/>
          </a:p>
        </p:txBody>
      </p:sp>
      <p:graphicFrame>
        <p:nvGraphicFramePr>
          <p:cNvPr id="5" name="표 36">
            <a:extLst>
              <a:ext uri="{FF2B5EF4-FFF2-40B4-BE49-F238E27FC236}">
                <a16:creationId xmlns:a16="http://schemas.microsoft.com/office/drawing/2014/main" id="{93D24642-4C0C-043D-2E55-91C319F276D6}"/>
              </a:ext>
            </a:extLst>
          </p:cNvPr>
          <p:cNvGraphicFramePr>
            <a:graphicFrameLocks noGrp="1"/>
          </p:cNvGraphicFramePr>
          <p:nvPr/>
        </p:nvGraphicFramePr>
        <p:xfrm>
          <a:off x="7363737" y="30519"/>
          <a:ext cx="4779730" cy="457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694048">
                  <a:extLst>
                    <a:ext uri="{9D8B030D-6E8A-4147-A177-3AD203B41FA5}">
                      <a16:colId xmlns:a16="http://schemas.microsoft.com/office/drawing/2014/main" val="1957302077"/>
                    </a:ext>
                  </a:extLst>
                </a:gridCol>
                <a:gridCol w="4085682">
                  <a:extLst>
                    <a:ext uri="{9D8B030D-6E8A-4147-A177-3AD203B41FA5}">
                      <a16:colId xmlns:a16="http://schemas.microsoft.com/office/drawing/2014/main" val="508759771"/>
                    </a:ext>
                  </a:extLst>
                </a:gridCol>
              </a:tblGrid>
              <a:tr h="385839">
                <a:tc>
                  <a:txBody>
                    <a:bodyPr/>
                    <a:lstStyle/>
                    <a:p>
                      <a:r>
                        <a:rPr lang="en-US" sz="1200" b="0" kern="1200" dirty="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QA-03</a:t>
                      </a:r>
                      <a:r>
                        <a:rPr lang="x-none" sz="1200" b="0" kern="120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 </a:t>
                      </a:r>
                      <a:endParaRPr lang="en-US" sz="1200" b="0" kern="1200" dirty="0">
                        <a:solidFill>
                          <a:srgbClr val="C00000"/>
                        </a:solidFill>
                        <a:latin typeface="Arial" panose="020B0604020202020204" pitchFamily="34" charset="0"/>
                        <a:ea typeface="LG Smart UI SemiBold" panose="020B07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kern="1200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Framework</a:t>
                      </a:r>
                      <a:r>
                        <a:rPr lang="en-US" sz="1200" b="0" kern="1200" baseline="0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should h</a:t>
                      </a:r>
                      <a:r>
                        <a:rPr lang="en-US" sz="1200" b="0" kern="1200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ide system complexity and support multiple programming paradigms.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2399166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ACE62966-F480-263F-D805-76A451962E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1726" y="1461783"/>
            <a:ext cx="7772400" cy="4111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1450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36A080-7FC0-831F-DAAE-92687779A6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65A257-A189-A6C6-9D7C-A22AC65B28A7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CEDF7557-72DD-A34A-8659-6DD33C33D1E3}" type="datetime1">
              <a:rPr lang="en-US" smtClean="0"/>
              <a:t>10/6/25</a:t>
            </a:fld>
            <a:endParaRPr lang="x-non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12952C-281C-94A8-BF5B-442536CF8CC9}"/>
              </a:ext>
            </a:extLst>
          </p:cNvPr>
          <p:cNvSpPr txBox="1"/>
          <p:nvPr/>
        </p:nvSpPr>
        <p:spPr>
          <a:xfrm>
            <a:off x="-1" y="-19799"/>
            <a:ext cx="68236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b="1" noProof="0" dirty="0">
                <a:solidFill>
                  <a:prstClr val="black"/>
                </a:solidFill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5</a:t>
            </a:r>
            <a:r>
              <a:rPr kumimoji="1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.3 Architectural Decision </a:t>
            </a:r>
            <a:r>
              <a:rPr kumimoji="1" lang="en-US" altLang="ko-KR" sz="2000" b="1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– Usability</a:t>
            </a:r>
            <a:endParaRPr kumimoji="1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8" name="직사각형 2">
            <a:extLst>
              <a:ext uri="{FF2B5EF4-FFF2-40B4-BE49-F238E27FC236}">
                <a16:creationId xmlns:a16="http://schemas.microsoft.com/office/drawing/2014/main" id="{28055E36-8E7D-B97D-EF89-6872C47A9C4A}"/>
              </a:ext>
            </a:extLst>
          </p:cNvPr>
          <p:cNvSpPr/>
          <p:nvPr/>
        </p:nvSpPr>
        <p:spPr>
          <a:xfrm>
            <a:off x="5375811" y="180980"/>
            <a:ext cx="1447810" cy="27698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 wrap="none" lIns="91429" tIns="45714" rIns="91429" bIns="45714">
            <a:spAutoFit/>
          </a:bodyPr>
          <a:lstStyle/>
          <a:p>
            <a:pPr>
              <a:defRPr/>
            </a:pPr>
            <a:r>
              <a:rPr lang="en-US" altLang="ko-KR" sz="1200" b="0" dirty="0">
                <a:solidFill>
                  <a:prstClr val="white">
                    <a:lumMod val="75000"/>
                  </a:prstClr>
                </a:solidFill>
                <a:latin typeface="Arial Narrow" pitchFamily="34" charset="0"/>
                <a:cs typeface="Arial" pitchFamily="34" charset="0"/>
              </a:rPr>
              <a:t>LGE Internal Use Only</a:t>
            </a:r>
            <a:endParaRPr lang="ko-KR" altLang="en-US" sz="1200" b="0" dirty="0">
              <a:solidFill>
                <a:prstClr val="white">
                  <a:lumMod val="75000"/>
                </a:prstClr>
              </a:solidFill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10" name="텍스트 개체 틀 3">
            <a:extLst>
              <a:ext uri="{FF2B5EF4-FFF2-40B4-BE49-F238E27FC236}">
                <a16:creationId xmlns:a16="http://schemas.microsoft.com/office/drawing/2014/main" id="{5FE5874B-5123-040F-F6B4-BF078E214FF3}"/>
              </a:ext>
            </a:extLst>
          </p:cNvPr>
          <p:cNvSpPr txBox="1">
            <a:spLocks/>
          </p:cNvSpPr>
          <p:nvPr/>
        </p:nvSpPr>
        <p:spPr>
          <a:xfrm>
            <a:off x="61093" y="534213"/>
            <a:ext cx="4758531" cy="859536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271463" indent="-271463">
              <a:lnSpc>
                <a:spcPct val="110000"/>
              </a:lnSpc>
              <a:spcBef>
                <a:spcPts val="300"/>
              </a:spcBef>
              <a:buFont typeface="함초롬돋움" panose="020B0604000101010101" pitchFamily="50" charset="-127"/>
              <a:buChar char="❑"/>
              <a:defRPr sz="1200" b="1">
                <a:solidFill>
                  <a:srgbClr val="000000"/>
                </a:solidFill>
                <a:latin typeface="Arial Narrow"/>
                <a:ea typeface="LG스마트체 Regular"/>
              </a:defRPr>
            </a:lvl1pPr>
          </a:lstStyle>
          <a:p>
            <a:pPr>
              <a:lnSpc>
                <a:spcPct val="120000"/>
              </a:lnSpc>
              <a:spcBef>
                <a:spcPct val="50000"/>
              </a:spcBef>
              <a:buFont typeface="Wingdings" pitchFamily="2" charset="2"/>
              <a:buChar char="v"/>
            </a:pPr>
            <a: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TO-BE (SW Task)</a:t>
            </a:r>
          </a:p>
          <a:p>
            <a:pPr>
              <a:lnSpc>
                <a:spcPct val="120000"/>
              </a:lnSpc>
              <a:spcBef>
                <a:spcPct val="50000"/>
              </a:spcBef>
              <a:buFont typeface="Wingdings" pitchFamily="2" charset="2"/>
              <a:buChar char="q"/>
            </a:pPr>
            <a:r>
              <a:rPr lang="en-US" b="0" dirty="0"/>
              <a:t>SW Task - API Reference Tables</a:t>
            </a:r>
          </a:p>
          <a:p>
            <a:pPr lvl="0">
              <a:lnSpc>
                <a:spcPct val="120000"/>
              </a:lnSpc>
              <a:spcBef>
                <a:spcPct val="50000"/>
              </a:spcBef>
              <a:buFont typeface="Wingdings" pitchFamily="2" charset="2"/>
              <a:buChar char="v"/>
            </a:pPr>
            <a:endParaRPr lang="en-US" sz="1400" dirty="0">
              <a:latin typeface="Arial" panose="020B0604020202020204" pitchFamily="34" charset="0"/>
              <a:ea typeface="LG스마트체 Regular" panose="020B0600000101010101" pitchFamily="50" charset="-127"/>
              <a:cs typeface="Arial" panose="020B0604020202020204" pitchFamily="34" charset="0"/>
            </a:endParaRPr>
          </a:p>
          <a:p>
            <a:endParaRPr lang="en-US" b="0" dirty="0"/>
          </a:p>
          <a:p>
            <a:pPr marL="0" indent="0">
              <a:buNone/>
            </a:pPr>
            <a:br>
              <a:rPr lang="en-US" b="0" dirty="0"/>
            </a:br>
            <a:endParaRPr lang="en-US" b="0" dirty="0"/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endParaRPr lang="en-US" sz="1000" b="0" dirty="0"/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endParaRPr lang="en-US" sz="1000" dirty="0">
              <a:latin typeface="Arial" panose="020B0604020202020204" pitchFamily="34" charset="0"/>
              <a:ea typeface="LG스마트체 Regular" panose="020B0600000101010101" pitchFamily="50" charset="-127"/>
              <a:cs typeface="Arial" panose="020B0604020202020204" pitchFamily="34" charset="0"/>
            </a:endParaRPr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endParaRPr lang="x-none" sz="1400">
              <a:latin typeface="Arial" panose="020B0604020202020204" pitchFamily="34" charset="0"/>
              <a:ea typeface="LG스마트체 Regular" panose="020B0600000101010101" pitchFamily="50" charset="-127"/>
              <a:cs typeface="Arial" panose="020B0604020202020204" pitchFamily="34" charset="0"/>
            </a:endParaRPr>
          </a:p>
          <a:p>
            <a:pPr marL="0" lvl="0" indent="0">
              <a:lnSpc>
                <a:spcPct val="120000"/>
              </a:lnSpc>
              <a:spcBef>
                <a:spcPct val="50000"/>
              </a:spcBef>
              <a:buNone/>
            </a:pP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endParaRPr kumimoji="1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G Smart UI SemiBold" panose="020B0700000101010101" pitchFamily="50" charset="-127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B0AB6A04-E65D-C34F-B03E-5887AE88E715}"/>
              </a:ext>
            </a:extLst>
          </p:cNvPr>
          <p:cNvSpPr txBox="1">
            <a:spLocks/>
          </p:cNvSpPr>
          <p:nvPr/>
        </p:nvSpPr>
        <p:spPr>
          <a:xfrm>
            <a:off x="4464635" y="650113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x-none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EF5734-750F-6F44-80C1-1680C2239495}" type="slidenum">
              <a:rPr lang="x-none" smtClean="0"/>
              <a:pPr/>
              <a:t>33</a:t>
            </a:fld>
            <a:endParaRPr lang="x-none"/>
          </a:p>
        </p:txBody>
      </p:sp>
      <p:graphicFrame>
        <p:nvGraphicFramePr>
          <p:cNvPr id="5" name="표 36">
            <a:extLst>
              <a:ext uri="{FF2B5EF4-FFF2-40B4-BE49-F238E27FC236}">
                <a16:creationId xmlns:a16="http://schemas.microsoft.com/office/drawing/2014/main" id="{5C7C2A4F-A99A-FFB8-B34D-F987C1A01477}"/>
              </a:ext>
            </a:extLst>
          </p:cNvPr>
          <p:cNvGraphicFramePr>
            <a:graphicFrameLocks noGrp="1"/>
          </p:cNvGraphicFramePr>
          <p:nvPr/>
        </p:nvGraphicFramePr>
        <p:xfrm>
          <a:off x="7363737" y="30519"/>
          <a:ext cx="4779730" cy="457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694048">
                  <a:extLst>
                    <a:ext uri="{9D8B030D-6E8A-4147-A177-3AD203B41FA5}">
                      <a16:colId xmlns:a16="http://schemas.microsoft.com/office/drawing/2014/main" val="1957302077"/>
                    </a:ext>
                  </a:extLst>
                </a:gridCol>
                <a:gridCol w="4085682">
                  <a:extLst>
                    <a:ext uri="{9D8B030D-6E8A-4147-A177-3AD203B41FA5}">
                      <a16:colId xmlns:a16="http://schemas.microsoft.com/office/drawing/2014/main" val="508759771"/>
                    </a:ext>
                  </a:extLst>
                </a:gridCol>
              </a:tblGrid>
              <a:tr h="385839">
                <a:tc>
                  <a:txBody>
                    <a:bodyPr/>
                    <a:lstStyle/>
                    <a:p>
                      <a:r>
                        <a:rPr lang="en-US" sz="1200" b="0" kern="1200" dirty="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QA-03</a:t>
                      </a:r>
                      <a:r>
                        <a:rPr lang="x-none" sz="1200" b="0" kern="120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 </a:t>
                      </a:r>
                      <a:endParaRPr lang="en-US" sz="1200" b="0" kern="1200" dirty="0">
                        <a:solidFill>
                          <a:srgbClr val="C00000"/>
                        </a:solidFill>
                        <a:latin typeface="Arial" panose="020B0604020202020204" pitchFamily="34" charset="0"/>
                        <a:ea typeface="LG Smart UI SemiBold" panose="020B07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kern="1200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Framework</a:t>
                      </a:r>
                      <a:r>
                        <a:rPr lang="en-US" sz="1200" b="0" kern="1200" baseline="0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should h</a:t>
                      </a:r>
                      <a:r>
                        <a:rPr lang="en-US" sz="1200" b="0" kern="1200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ide system complexity and support multiple programming paradigms.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2399166"/>
                  </a:ext>
                </a:extLst>
              </a:tr>
            </a:tbl>
          </a:graphicData>
        </a:graphic>
      </p:graphicFrame>
      <p:pic>
        <p:nvPicPr>
          <p:cNvPr id="16" name="Picture 15">
            <a:extLst>
              <a:ext uri="{FF2B5EF4-FFF2-40B4-BE49-F238E27FC236}">
                <a16:creationId xmlns:a16="http://schemas.microsoft.com/office/drawing/2014/main" id="{6EEF3AF5-E5BE-ABB9-734F-B49C5BEDA6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3674" y="1198581"/>
            <a:ext cx="7772400" cy="5003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6519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E41BDB-FB35-68EE-9000-0CCA60CCFC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F6C00C-F24C-1A07-8C77-4E672D51739F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CEDF7557-72DD-A34A-8659-6DD33C33D1E3}" type="datetime1">
              <a:rPr lang="en-US" smtClean="0"/>
              <a:t>10/6/25</a:t>
            </a:fld>
            <a:endParaRPr lang="x-non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5B12AA-B825-9BBF-C9D1-DC06DAEAA9A7}"/>
              </a:ext>
            </a:extLst>
          </p:cNvPr>
          <p:cNvSpPr txBox="1"/>
          <p:nvPr/>
        </p:nvSpPr>
        <p:spPr>
          <a:xfrm>
            <a:off x="-1" y="-19799"/>
            <a:ext cx="68236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b="1" noProof="0" dirty="0">
                <a:solidFill>
                  <a:prstClr val="black"/>
                </a:solidFill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5</a:t>
            </a:r>
            <a:r>
              <a:rPr kumimoji="1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.3 Architectural Decision </a:t>
            </a:r>
            <a:r>
              <a:rPr kumimoji="1" lang="en-US" altLang="ko-KR" sz="2000" b="1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– Usability</a:t>
            </a:r>
            <a:endParaRPr kumimoji="1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8" name="직사각형 2">
            <a:extLst>
              <a:ext uri="{FF2B5EF4-FFF2-40B4-BE49-F238E27FC236}">
                <a16:creationId xmlns:a16="http://schemas.microsoft.com/office/drawing/2014/main" id="{8362C0E2-D834-FD76-4978-34406D4C9520}"/>
              </a:ext>
            </a:extLst>
          </p:cNvPr>
          <p:cNvSpPr/>
          <p:nvPr/>
        </p:nvSpPr>
        <p:spPr>
          <a:xfrm>
            <a:off x="5375811" y="180980"/>
            <a:ext cx="1447810" cy="27698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 wrap="none" lIns="91429" tIns="45714" rIns="91429" bIns="45714">
            <a:spAutoFit/>
          </a:bodyPr>
          <a:lstStyle/>
          <a:p>
            <a:pPr>
              <a:defRPr/>
            </a:pPr>
            <a:r>
              <a:rPr lang="en-US" altLang="ko-KR" sz="1200" b="0" dirty="0">
                <a:solidFill>
                  <a:prstClr val="white">
                    <a:lumMod val="75000"/>
                  </a:prstClr>
                </a:solidFill>
                <a:latin typeface="Arial Narrow" pitchFamily="34" charset="0"/>
                <a:cs typeface="Arial" pitchFamily="34" charset="0"/>
              </a:rPr>
              <a:t>LGE Internal Use Only</a:t>
            </a:r>
            <a:endParaRPr lang="ko-KR" altLang="en-US" sz="1200" b="0" dirty="0">
              <a:solidFill>
                <a:prstClr val="white">
                  <a:lumMod val="75000"/>
                </a:prstClr>
              </a:solidFill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10" name="텍스트 개체 틀 3">
            <a:extLst>
              <a:ext uri="{FF2B5EF4-FFF2-40B4-BE49-F238E27FC236}">
                <a16:creationId xmlns:a16="http://schemas.microsoft.com/office/drawing/2014/main" id="{291BDE80-7124-54F8-38D6-69B19F0CE263}"/>
              </a:ext>
            </a:extLst>
          </p:cNvPr>
          <p:cNvSpPr txBox="1">
            <a:spLocks/>
          </p:cNvSpPr>
          <p:nvPr/>
        </p:nvSpPr>
        <p:spPr>
          <a:xfrm>
            <a:off x="61093" y="534213"/>
            <a:ext cx="4758531" cy="784593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271463" indent="-271463">
              <a:lnSpc>
                <a:spcPct val="110000"/>
              </a:lnSpc>
              <a:spcBef>
                <a:spcPts val="300"/>
              </a:spcBef>
              <a:buFont typeface="함초롬돋움" panose="020B0604000101010101" pitchFamily="50" charset="-127"/>
              <a:buChar char="❑"/>
              <a:defRPr sz="1200" b="1">
                <a:solidFill>
                  <a:srgbClr val="000000"/>
                </a:solidFill>
                <a:latin typeface="Arial Narrow"/>
                <a:ea typeface="LG스마트체 Regular"/>
              </a:defRPr>
            </a:lvl1pPr>
          </a:lstStyle>
          <a:p>
            <a:pPr lvl="0">
              <a:lnSpc>
                <a:spcPct val="120000"/>
              </a:lnSpc>
              <a:spcBef>
                <a:spcPct val="50000"/>
              </a:spcBef>
              <a:buFont typeface="Wingdings" pitchFamily="2" charset="2"/>
              <a:buChar char="v"/>
            </a:pPr>
            <a: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TO-BE (SW Task)</a:t>
            </a:r>
          </a:p>
          <a:p>
            <a:r>
              <a:rPr lang="en-US" b="0" dirty="0"/>
              <a:t>SW Task - API Reference Tables</a:t>
            </a:r>
          </a:p>
          <a:p>
            <a:endParaRPr lang="en-US" b="0" dirty="0"/>
          </a:p>
          <a:p>
            <a:pPr marL="0" indent="0">
              <a:buNone/>
            </a:pPr>
            <a:br>
              <a:rPr lang="en-US" b="0" dirty="0"/>
            </a:br>
            <a:endParaRPr lang="en-US" b="0" dirty="0"/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endParaRPr lang="en-US" sz="1000" b="0" dirty="0"/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endParaRPr lang="en-US" sz="1000" dirty="0">
              <a:latin typeface="Arial" panose="020B0604020202020204" pitchFamily="34" charset="0"/>
              <a:ea typeface="LG스마트체 Regular" panose="020B0600000101010101" pitchFamily="50" charset="-127"/>
              <a:cs typeface="Arial" panose="020B0604020202020204" pitchFamily="34" charset="0"/>
            </a:endParaRPr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endParaRPr lang="x-none" sz="1400">
              <a:latin typeface="Arial" panose="020B0604020202020204" pitchFamily="34" charset="0"/>
              <a:ea typeface="LG스마트체 Regular" panose="020B0600000101010101" pitchFamily="50" charset="-127"/>
              <a:cs typeface="Arial" panose="020B0604020202020204" pitchFamily="34" charset="0"/>
            </a:endParaRPr>
          </a:p>
          <a:p>
            <a:pPr marL="0" lvl="0" indent="0">
              <a:lnSpc>
                <a:spcPct val="120000"/>
              </a:lnSpc>
              <a:spcBef>
                <a:spcPct val="50000"/>
              </a:spcBef>
              <a:buNone/>
            </a:pP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endParaRPr kumimoji="1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G Smart UI SemiBold" panose="020B0700000101010101" pitchFamily="50" charset="-127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E9CF2649-D1D5-4B18-DD93-B0CB20386F89}"/>
              </a:ext>
            </a:extLst>
          </p:cNvPr>
          <p:cNvSpPr txBox="1">
            <a:spLocks/>
          </p:cNvSpPr>
          <p:nvPr/>
        </p:nvSpPr>
        <p:spPr>
          <a:xfrm>
            <a:off x="4464635" y="650113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x-none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EF5734-750F-6F44-80C1-1680C2239495}" type="slidenum">
              <a:rPr lang="x-none" smtClean="0"/>
              <a:pPr/>
              <a:t>34</a:t>
            </a:fld>
            <a:endParaRPr lang="x-none"/>
          </a:p>
        </p:txBody>
      </p:sp>
      <p:graphicFrame>
        <p:nvGraphicFramePr>
          <p:cNvPr id="5" name="표 36">
            <a:extLst>
              <a:ext uri="{FF2B5EF4-FFF2-40B4-BE49-F238E27FC236}">
                <a16:creationId xmlns:a16="http://schemas.microsoft.com/office/drawing/2014/main" id="{275C071A-8B2C-2EF1-9DFB-DCA1BD13C973}"/>
              </a:ext>
            </a:extLst>
          </p:cNvPr>
          <p:cNvGraphicFramePr>
            <a:graphicFrameLocks noGrp="1"/>
          </p:cNvGraphicFramePr>
          <p:nvPr/>
        </p:nvGraphicFramePr>
        <p:xfrm>
          <a:off x="7363737" y="30519"/>
          <a:ext cx="4779730" cy="457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694048">
                  <a:extLst>
                    <a:ext uri="{9D8B030D-6E8A-4147-A177-3AD203B41FA5}">
                      <a16:colId xmlns:a16="http://schemas.microsoft.com/office/drawing/2014/main" val="1957302077"/>
                    </a:ext>
                  </a:extLst>
                </a:gridCol>
                <a:gridCol w="4085682">
                  <a:extLst>
                    <a:ext uri="{9D8B030D-6E8A-4147-A177-3AD203B41FA5}">
                      <a16:colId xmlns:a16="http://schemas.microsoft.com/office/drawing/2014/main" val="508759771"/>
                    </a:ext>
                  </a:extLst>
                </a:gridCol>
              </a:tblGrid>
              <a:tr h="385839">
                <a:tc>
                  <a:txBody>
                    <a:bodyPr/>
                    <a:lstStyle/>
                    <a:p>
                      <a:r>
                        <a:rPr lang="en-US" sz="1200" b="0" kern="1200" dirty="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QA-03</a:t>
                      </a:r>
                      <a:r>
                        <a:rPr lang="x-none" sz="1200" b="0" kern="120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 </a:t>
                      </a:r>
                      <a:endParaRPr lang="en-US" sz="1200" b="0" kern="1200" dirty="0">
                        <a:solidFill>
                          <a:srgbClr val="C00000"/>
                        </a:solidFill>
                        <a:latin typeface="Arial" panose="020B0604020202020204" pitchFamily="34" charset="0"/>
                        <a:ea typeface="LG Smart UI SemiBold" panose="020B07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kern="1200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Framework</a:t>
                      </a:r>
                      <a:r>
                        <a:rPr lang="en-US" sz="1200" b="0" kern="1200" baseline="0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should h</a:t>
                      </a:r>
                      <a:r>
                        <a:rPr lang="en-US" sz="1200" b="0" kern="1200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ide system complexity and support multiple programming paradigms.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2399166"/>
                  </a:ext>
                </a:extLst>
              </a:tr>
            </a:tbl>
          </a:graphicData>
        </a:graphic>
      </p:graphicFrame>
      <p:pic>
        <p:nvPicPr>
          <p:cNvPr id="25" name="Picture 24">
            <a:extLst>
              <a:ext uri="{FF2B5EF4-FFF2-40B4-BE49-F238E27FC236}">
                <a16:creationId xmlns:a16="http://schemas.microsoft.com/office/drawing/2014/main" id="{AEB05E16-19FE-A22A-404C-96FC1CA47D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6442" y="1103790"/>
            <a:ext cx="8929608" cy="3883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0463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A23A6A-C18E-6837-2299-FFE77922B0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27CEB6-09A0-87A0-2107-CD53C7D61A4D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CEDF7557-72DD-A34A-8659-6DD33C33D1E3}" type="datetime1">
              <a:rPr lang="en-US" smtClean="0"/>
              <a:t>10/6/25</a:t>
            </a:fld>
            <a:endParaRPr lang="x-non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03BBED-20E3-EBE4-DB90-675D02077BF4}"/>
              </a:ext>
            </a:extLst>
          </p:cNvPr>
          <p:cNvSpPr txBox="1"/>
          <p:nvPr/>
        </p:nvSpPr>
        <p:spPr>
          <a:xfrm>
            <a:off x="-1" y="-19799"/>
            <a:ext cx="68236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b="1" noProof="0" dirty="0">
                <a:solidFill>
                  <a:prstClr val="black"/>
                </a:solidFill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5</a:t>
            </a:r>
            <a:r>
              <a:rPr kumimoji="1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.3 Architectural Decision </a:t>
            </a:r>
            <a:r>
              <a:rPr kumimoji="1" lang="en-US" altLang="ko-KR" sz="2000" b="1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– Usability</a:t>
            </a:r>
            <a:endParaRPr kumimoji="1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8" name="직사각형 2">
            <a:extLst>
              <a:ext uri="{FF2B5EF4-FFF2-40B4-BE49-F238E27FC236}">
                <a16:creationId xmlns:a16="http://schemas.microsoft.com/office/drawing/2014/main" id="{24DFBF1B-7A19-718A-FD0B-4691E442790A}"/>
              </a:ext>
            </a:extLst>
          </p:cNvPr>
          <p:cNvSpPr/>
          <p:nvPr/>
        </p:nvSpPr>
        <p:spPr>
          <a:xfrm>
            <a:off x="5375811" y="180980"/>
            <a:ext cx="1447810" cy="27698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 wrap="none" lIns="91429" tIns="45714" rIns="91429" bIns="45714">
            <a:spAutoFit/>
          </a:bodyPr>
          <a:lstStyle/>
          <a:p>
            <a:pPr>
              <a:defRPr/>
            </a:pPr>
            <a:r>
              <a:rPr lang="en-US" altLang="ko-KR" sz="1200" b="0" dirty="0">
                <a:solidFill>
                  <a:prstClr val="white">
                    <a:lumMod val="75000"/>
                  </a:prstClr>
                </a:solidFill>
                <a:latin typeface="Arial Narrow" pitchFamily="34" charset="0"/>
                <a:cs typeface="Arial" pitchFamily="34" charset="0"/>
              </a:rPr>
              <a:t>LGE Internal Use Only</a:t>
            </a:r>
            <a:endParaRPr lang="ko-KR" altLang="en-US" sz="1200" b="0" dirty="0">
              <a:solidFill>
                <a:prstClr val="white">
                  <a:lumMod val="75000"/>
                </a:prstClr>
              </a:solidFill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10" name="텍스트 개체 틀 3">
            <a:extLst>
              <a:ext uri="{FF2B5EF4-FFF2-40B4-BE49-F238E27FC236}">
                <a16:creationId xmlns:a16="http://schemas.microsoft.com/office/drawing/2014/main" id="{8F56F98B-C016-BD12-5890-41419C6123D5}"/>
              </a:ext>
            </a:extLst>
          </p:cNvPr>
          <p:cNvSpPr txBox="1">
            <a:spLocks/>
          </p:cNvSpPr>
          <p:nvPr/>
        </p:nvSpPr>
        <p:spPr>
          <a:xfrm>
            <a:off x="61093" y="534213"/>
            <a:ext cx="4758531" cy="784593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271463" indent="-271463">
              <a:lnSpc>
                <a:spcPct val="110000"/>
              </a:lnSpc>
              <a:spcBef>
                <a:spcPts val="300"/>
              </a:spcBef>
              <a:buFont typeface="함초롬돋움" panose="020B0604000101010101" pitchFamily="50" charset="-127"/>
              <a:buChar char="❑"/>
              <a:defRPr sz="1200" b="1">
                <a:solidFill>
                  <a:srgbClr val="000000"/>
                </a:solidFill>
                <a:latin typeface="Arial Narrow"/>
                <a:ea typeface="LG스마트체 Regular"/>
              </a:defRPr>
            </a:lvl1pPr>
          </a:lstStyle>
          <a:p>
            <a:pPr lvl="0">
              <a:lnSpc>
                <a:spcPct val="120000"/>
              </a:lnSpc>
              <a:spcBef>
                <a:spcPct val="50000"/>
              </a:spcBef>
              <a:buFont typeface="Wingdings" pitchFamily="2" charset="2"/>
              <a:buChar char="v"/>
            </a:pPr>
            <a: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TO-BE (SW Task)</a:t>
            </a:r>
          </a:p>
          <a:p>
            <a:r>
              <a:rPr lang="en-US" b="0" dirty="0"/>
              <a:t>SW Task - API Reference Tables</a:t>
            </a:r>
          </a:p>
          <a:p>
            <a:endParaRPr lang="en-US" b="0" dirty="0"/>
          </a:p>
          <a:p>
            <a:pPr marL="0" indent="0">
              <a:buNone/>
            </a:pPr>
            <a:br>
              <a:rPr lang="en-US" b="0" dirty="0"/>
            </a:br>
            <a:endParaRPr lang="en-US" b="0" dirty="0"/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endParaRPr lang="en-US" sz="1000" b="0" dirty="0"/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endParaRPr lang="en-US" sz="1000" dirty="0">
              <a:latin typeface="Arial" panose="020B0604020202020204" pitchFamily="34" charset="0"/>
              <a:ea typeface="LG스마트체 Regular" panose="020B0600000101010101" pitchFamily="50" charset="-127"/>
              <a:cs typeface="Arial" panose="020B0604020202020204" pitchFamily="34" charset="0"/>
            </a:endParaRPr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endParaRPr lang="x-none" sz="1400">
              <a:latin typeface="Arial" panose="020B0604020202020204" pitchFamily="34" charset="0"/>
              <a:ea typeface="LG스마트체 Regular" panose="020B0600000101010101" pitchFamily="50" charset="-127"/>
              <a:cs typeface="Arial" panose="020B0604020202020204" pitchFamily="34" charset="0"/>
            </a:endParaRPr>
          </a:p>
          <a:p>
            <a:pPr marL="0" lvl="0" indent="0">
              <a:lnSpc>
                <a:spcPct val="120000"/>
              </a:lnSpc>
              <a:spcBef>
                <a:spcPct val="50000"/>
              </a:spcBef>
              <a:buNone/>
            </a:pP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endParaRPr kumimoji="1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G Smart UI SemiBold" panose="020B0700000101010101" pitchFamily="50" charset="-127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6BF59DD7-EF72-FE8E-5B9C-FF27E05E4C7B}"/>
              </a:ext>
            </a:extLst>
          </p:cNvPr>
          <p:cNvSpPr txBox="1">
            <a:spLocks/>
          </p:cNvSpPr>
          <p:nvPr/>
        </p:nvSpPr>
        <p:spPr>
          <a:xfrm>
            <a:off x="4464635" y="650113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x-none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EF5734-750F-6F44-80C1-1680C2239495}" type="slidenum">
              <a:rPr lang="x-none" smtClean="0"/>
              <a:pPr/>
              <a:t>35</a:t>
            </a:fld>
            <a:endParaRPr lang="x-none"/>
          </a:p>
        </p:txBody>
      </p:sp>
      <p:graphicFrame>
        <p:nvGraphicFramePr>
          <p:cNvPr id="5" name="표 36">
            <a:extLst>
              <a:ext uri="{FF2B5EF4-FFF2-40B4-BE49-F238E27FC236}">
                <a16:creationId xmlns:a16="http://schemas.microsoft.com/office/drawing/2014/main" id="{471A1092-A759-7D96-0F4C-384D54854A9A}"/>
              </a:ext>
            </a:extLst>
          </p:cNvPr>
          <p:cNvGraphicFramePr>
            <a:graphicFrameLocks noGrp="1"/>
          </p:cNvGraphicFramePr>
          <p:nvPr/>
        </p:nvGraphicFramePr>
        <p:xfrm>
          <a:off x="7363737" y="30519"/>
          <a:ext cx="4779730" cy="457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694048">
                  <a:extLst>
                    <a:ext uri="{9D8B030D-6E8A-4147-A177-3AD203B41FA5}">
                      <a16:colId xmlns:a16="http://schemas.microsoft.com/office/drawing/2014/main" val="1957302077"/>
                    </a:ext>
                  </a:extLst>
                </a:gridCol>
                <a:gridCol w="4085682">
                  <a:extLst>
                    <a:ext uri="{9D8B030D-6E8A-4147-A177-3AD203B41FA5}">
                      <a16:colId xmlns:a16="http://schemas.microsoft.com/office/drawing/2014/main" val="508759771"/>
                    </a:ext>
                  </a:extLst>
                </a:gridCol>
              </a:tblGrid>
              <a:tr h="385839">
                <a:tc>
                  <a:txBody>
                    <a:bodyPr/>
                    <a:lstStyle/>
                    <a:p>
                      <a:r>
                        <a:rPr lang="en-US" sz="1200" b="0" kern="1200" dirty="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QA-03</a:t>
                      </a:r>
                      <a:r>
                        <a:rPr lang="x-none" sz="1200" b="0" kern="120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 </a:t>
                      </a:r>
                      <a:endParaRPr lang="en-US" sz="1200" b="0" kern="1200" dirty="0">
                        <a:solidFill>
                          <a:srgbClr val="C00000"/>
                        </a:solidFill>
                        <a:latin typeface="Arial" panose="020B0604020202020204" pitchFamily="34" charset="0"/>
                        <a:ea typeface="LG Smart UI SemiBold" panose="020B07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kern="1200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Framework</a:t>
                      </a:r>
                      <a:r>
                        <a:rPr lang="en-US" sz="1200" b="0" kern="1200" baseline="0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should h</a:t>
                      </a:r>
                      <a:r>
                        <a:rPr lang="en-US" sz="1200" b="0" kern="1200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ide system complexity and support multiple programming paradigms.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2399166"/>
                  </a:ext>
                </a:extLst>
              </a:tr>
            </a:tbl>
          </a:graphicData>
        </a:graphic>
      </p:graphicFrame>
      <p:pic>
        <p:nvPicPr>
          <p:cNvPr id="11" name="Picture 10">
            <a:extLst>
              <a:ext uri="{FF2B5EF4-FFF2-40B4-BE49-F238E27FC236}">
                <a16:creationId xmlns:a16="http://schemas.microsoft.com/office/drawing/2014/main" id="{225AA0E0-0A06-20EC-8E49-738F876619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5766" y="532849"/>
            <a:ext cx="6823621" cy="6049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69640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5385C7-D5CC-53B3-DEE1-06F124C3A8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E3D99F-4C94-1BB5-3A0D-213C75A07A4A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CEDF7557-72DD-A34A-8659-6DD33C33D1E3}" type="datetime1">
              <a:rPr lang="en-US" smtClean="0"/>
              <a:t>10/6/25</a:t>
            </a:fld>
            <a:endParaRPr lang="x-non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62D46A-084D-838B-A4A1-CC1111A8A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F5734-750F-6F44-80C1-1680C2239495}" type="slidenum">
              <a:rPr lang="x-none" smtClean="0"/>
              <a:t>36</a:t>
            </a:fld>
            <a:endParaRPr lang="x-none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08C09AD-1D35-2F09-6FC0-6EC9FD2DACDB}"/>
              </a:ext>
            </a:extLst>
          </p:cNvPr>
          <p:cNvSpPr txBox="1"/>
          <p:nvPr/>
        </p:nvSpPr>
        <p:spPr>
          <a:xfrm>
            <a:off x="335360" y="98395"/>
            <a:ext cx="52205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fontAlgn="base" latinLnBrk="1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000" b="1" noProof="0">
                <a:solidFill>
                  <a:prstClr val="black"/>
                </a:solidFill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5</a:t>
            </a:r>
            <a:r>
              <a:rPr kumimoji="1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.3 Architectural Decision</a:t>
            </a:r>
            <a:r>
              <a:rPr kumimoji="1" lang="en-US" altLang="ko-KR" sz="2000" b="1" i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 - </a:t>
            </a:r>
            <a:r>
              <a:rPr kumimoji="1" lang="en-US" altLang="ko-KR" sz="2000" b="1">
                <a:solidFill>
                  <a:prstClr val="black"/>
                </a:solidFill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Usability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070C67-8539-4474-8329-AE144D023FD8}"/>
              </a:ext>
            </a:extLst>
          </p:cNvPr>
          <p:cNvSpPr txBox="1"/>
          <p:nvPr/>
        </p:nvSpPr>
        <p:spPr>
          <a:xfrm>
            <a:off x="498185" y="656692"/>
            <a:ext cx="387828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en-US" sz="1600" b="1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Architectural Decision</a:t>
            </a:r>
          </a:p>
          <a:p>
            <a:r>
              <a:rPr lang="en-US" sz="16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- </a:t>
            </a:r>
            <a:r>
              <a:rPr lang="en-US" sz="12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The design of Timer in SW Task shows that it satisfies QA-03:</a:t>
            </a:r>
            <a:br>
              <a:rPr lang="en-US" sz="12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r>
              <a:rPr lang="en-US" sz="12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Framework should hide system complexity and support multiple programming paradigms.</a:t>
            </a:r>
          </a:p>
          <a:p>
            <a:r>
              <a:rPr lang="en-US" sz="12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(Useability)</a:t>
            </a:r>
          </a:p>
          <a:p>
            <a:endParaRPr lang="x-none" sz="1200" b="1">
              <a:latin typeface="Arial" panose="020B0604020202020204" pitchFamily="34" charset="0"/>
              <a:ea typeface="LG스마트체 Regular" panose="020B0600000101010101" pitchFamily="50" charset="-127"/>
              <a:cs typeface="Arial" panose="020B0604020202020204" pitchFamily="34" charset="0"/>
            </a:endParaRPr>
          </a:p>
          <a:p>
            <a:endParaRPr lang="x-none" sz="1200"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  <a:p>
            <a:endParaRPr lang="x-none" sz="1600"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graphicFrame>
        <p:nvGraphicFramePr>
          <p:cNvPr id="6" name="표 1">
            <a:extLst>
              <a:ext uri="{FF2B5EF4-FFF2-40B4-BE49-F238E27FC236}">
                <a16:creationId xmlns:a16="http://schemas.microsoft.com/office/drawing/2014/main" id="{20CC301D-8105-4342-5A44-F62DC6BEDB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9060445"/>
              </p:ext>
            </p:extLst>
          </p:nvPr>
        </p:nvGraphicFramePr>
        <p:xfrm>
          <a:off x="4479984" y="699414"/>
          <a:ext cx="7602865" cy="544068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98311">
                  <a:extLst>
                    <a:ext uri="{9D8B030D-6E8A-4147-A177-3AD203B41FA5}">
                      <a16:colId xmlns:a16="http://schemas.microsoft.com/office/drawing/2014/main" val="1197659203"/>
                    </a:ext>
                  </a:extLst>
                </a:gridCol>
                <a:gridCol w="3110601">
                  <a:extLst>
                    <a:ext uri="{9D8B030D-6E8A-4147-A177-3AD203B41FA5}">
                      <a16:colId xmlns:a16="http://schemas.microsoft.com/office/drawing/2014/main" val="2602705436"/>
                    </a:ext>
                  </a:extLst>
                </a:gridCol>
                <a:gridCol w="2993953">
                  <a:extLst>
                    <a:ext uri="{9D8B030D-6E8A-4147-A177-3AD203B41FA5}">
                      <a16:colId xmlns:a16="http://schemas.microsoft.com/office/drawing/2014/main" val="1629548476"/>
                    </a:ext>
                  </a:extLst>
                </a:gridCol>
              </a:tblGrid>
              <a:tr h="658732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Alternatives design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SW Task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Tiger Looper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2402582"/>
                  </a:ext>
                </a:extLst>
              </a:tr>
              <a:tr h="2553516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Pros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 </a:t>
                      </a:r>
                      <a:r>
                        <a:rPr lang="en-US" sz="1200" b="1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Unified interface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: Single entry point for all functionality</a:t>
                      </a:r>
                    </a:p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 </a:t>
                      </a:r>
                      <a:r>
                        <a:rPr lang="en-US" sz="1200" b="1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Facade pattern 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hides subsystem complexity</a:t>
                      </a:r>
                    </a:p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 </a:t>
                      </a:r>
                      <a:r>
                        <a:rPr lang="en-US" sz="1200" b="1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Multiple access methods 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for different skill levels</a:t>
                      </a:r>
                    </a:p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 </a:t>
                      </a:r>
                      <a:r>
                        <a:rPr lang="en-US" sz="1200" b="1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Familiar Message API for Android style 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(backward compatibility)</a:t>
                      </a:r>
                    </a:p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 </a:t>
                      </a:r>
                      <a:r>
                        <a:rPr lang="en-US" sz="1200" b="1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Modern Function API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: Supports lambdas, auto, RAII, type-safe operations</a:t>
                      </a:r>
                    </a:p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 </a:t>
                      </a:r>
                      <a:r>
                        <a:rPr lang="en-US" sz="1200" b="1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Promise API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: Advanced async composition, exception propagation</a:t>
                      </a:r>
                    </a:p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 Clean, concise syntax; declarative programming model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endParaRPr lang="en-US" sz="12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 Simple, monolithic interface: Easy to understand for basic use cases</a:t>
                      </a:r>
                    </a:p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 Familiar Handler/Message pattern for Android style developers</a:t>
                      </a:r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endParaRPr lang="en-US" sz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LG Smart UI SemiBold" panose="020B0700000101010101" pitchFamily="50" charset="-127"/>
                        <a:cs typeface="Arial" panose="020B0604020202020204" pitchFamily="34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6971679"/>
                  </a:ext>
                </a:extLst>
              </a:tr>
              <a:tr h="1672993"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Cons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 More complex API may require documentation</a:t>
                      </a:r>
                    </a:p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 Slightly higher learning curve for new users unfamiliar with async patterns</a:t>
                      </a:r>
                    </a:p>
                    <a:p>
                      <a:endParaRPr lang="en-US" sz="12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 Only supports single programming paradigm (Message/Handler)</a:t>
                      </a:r>
                    </a:p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 No flexibility or choice for developers</a:t>
                      </a:r>
                    </a:p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 No support for modern C++ features (lambdas, RAII, async)</a:t>
                      </a:r>
                    </a:p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-All developers forced to use same pattern</a:t>
                      </a:r>
                    </a:p>
                    <a:p>
                      <a:pPr marL="171450" marR="0" lvl="0" indent="-171450" algn="l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b="0" dirty="0">
                        <a:latin typeface="Arial" panose="020B0604020202020204" pitchFamily="34" charset="0"/>
                        <a:ea typeface="LG Smart UI SemiBold" panose="020B0700000101010101" pitchFamily="50" charset="-127"/>
                        <a:cs typeface="Arial" panose="020B0604020202020204" pitchFamily="34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59004871"/>
                  </a:ext>
                </a:extLst>
              </a:tr>
              <a:tr h="268446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Decision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Selected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Rejected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8857693"/>
                  </a:ext>
                </a:extLst>
              </a:tr>
            </a:tbl>
          </a:graphicData>
        </a:graphic>
      </p:graphicFrame>
      <p:pic>
        <p:nvPicPr>
          <p:cNvPr id="7" name="Picture 2" descr="체크 표시 클립 아트. 무료 다운로드. | Creazilla">
            <a:extLst>
              <a:ext uri="{FF2B5EF4-FFF2-40B4-BE49-F238E27FC236}">
                <a16:creationId xmlns:a16="http://schemas.microsoft.com/office/drawing/2014/main" id="{EC82293C-C790-B791-0960-5537B66FF8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6529" y="5877783"/>
            <a:ext cx="216024" cy="216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2">
            <a:extLst>
              <a:ext uri="{FF2B5EF4-FFF2-40B4-BE49-F238E27FC236}">
                <a16:creationId xmlns:a16="http://schemas.microsoft.com/office/drawing/2014/main" id="{BE4E24EB-E634-1757-2006-8CAE8BC7CA70}"/>
              </a:ext>
            </a:extLst>
          </p:cNvPr>
          <p:cNvSpPr/>
          <p:nvPr/>
        </p:nvSpPr>
        <p:spPr>
          <a:xfrm>
            <a:off x="5375811" y="180980"/>
            <a:ext cx="1447810" cy="27698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 wrap="none" lIns="91429" tIns="45714" rIns="91429" bIns="45714">
            <a:spAutoFit/>
          </a:bodyPr>
          <a:lstStyle/>
          <a:p>
            <a:pPr>
              <a:defRPr/>
            </a:pPr>
            <a:r>
              <a:rPr lang="en-US" altLang="ko-KR" sz="1200" b="0">
                <a:solidFill>
                  <a:prstClr val="white">
                    <a:lumMod val="75000"/>
                  </a:prstClr>
                </a:solidFill>
                <a:latin typeface="Arial Narrow" pitchFamily="34" charset="0"/>
                <a:cs typeface="Arial" pitchFamily="34" charset="0"/>
              </a:rPr>
              <a:t>LGE Internal Use Only</a:t>
            </a:r>
            <a:endParaRPr lang="ko-KR" altLang="en-US" sz="1200" b="0">
              <a:solidFill>
                <a:prstClr val="white">
                  <a:lumMod val="75000"/>
                </a:prstClr>
              </a:solidFill>
              <a:latin typeface="Arial Narrow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989495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CD02EC-11C6-C914-88BE-4321425BDF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24D30C-B840-E769-CCDA-B8680C9E86A7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CEDF7557-72DD-A34A-8659-6DD33C33D1E3}" type="datetime1">
              <a:rPr lang="en-US" smtClean="0"/>
              <a:t>10/6/25</a:t>
            </a:fld>
            <a:endParaRPr lang="x-non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C06DDBC-1239-DC1C-1A6C-8BFB5DF611BF}"/>
              </a:ext>
            </a:extLst>
          </p:cNvPr>
          <p:cNvSpPr txBox="1"/>
          <p:nvPr/>
        </p:nvSpPr>
        <p:spPr>
          <a:xfrm>
            <a:off x="-1" y="-19799"/>
            <a:ext cx="68236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b="1" noProof="0">
                <a:solidFill>
                  <a:prstClr val="black"/>
                </a:solidFill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5</a:t>
            </a:r>
            <a:r>
              <a:rPr kumimoji="1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.4 Architectural Decision </a:t>
            </a:r>
            <a:r>
              <a:rPr kumimoji="1" lang="en-US" altLang="ko-KR" sz="2000" b="1" i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– Reusability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8" name="직사각형 2">
            <a:extLst>
              <a:ext uri="{FF2B5EF4-FFF2-40B4-BE49-F238E27FC236}">
                <a16:creationId xmlns:a16="http://schemas.microsoft.com/office/drawing/2014/main" id="{B58C8623-4BDD-BA28-D5DC-A94C9E5B0E83}"/>
              </a:ext>
            </a:extLst>
          </p:cNvPr>
          <p:cNvSpPr/>
          <p:nvPr/>
        </p:nvSpPr>
        <p:spPr>
          <a:xfrm>
            <a:off x="5375811" y="180980"/>
            <a:ext cx="1447810" cy="27698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 wrap="none" lIns="91429" tIns="45714" rIns="91429" bIns="45714">
            <a:spAutoFit/>
          </a:bodyPr>
          <a:lstStyle/>
          <a:p>
            <a:pPr>
              <a:defRPr/>
            </a:pPr>
            <a:r>
              <a:rPr lang="en-US" altLang="ko-KR" sz="1200" b="0">
                <a:solidFill>
                  <a:prstClr val="white">
                    <a:lumMod val="75000"/>
                  </a:prstClr>
                </a:solidFill>
                <a:latin typeface="Arial Narrow" pitchFamily="34" charset="0"/>
                <a:cs typeface="Arial" pitchFamily="34" charset="0"/>
              </a:rPr>
              <a:t>LGE Internal Use Only</a:t>
            </a:r>
            <a:endParaRPr lang="ko-KR" altLang="en-US" sz="1200" b="0">
              <a:solidFill>
                <a:prstClr val="white">
                  <a:lumMod val="75000"/>
                </a:prstClr>
              </a:solidFill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10" name="텍스트 개체 틀 3">
            <a:extLst>
              <a:ext uri="{FF2B5EF4-FFF2-40B4-BE49-F238E27FC236}">
                <a16:creationId xmlns:a16="http://schemas.microsoft.com/office/drawing/2014/main" id="{968EAFCF-37CD-C9C4-5A88-6FEA66E81C70}"/>
              </a:ext>
            </a:extLst>
          </p:cNvPr>
          <p:cNvSpPr txBox="1">
            <a:spLocks/>
          </p:cNvSpPr>
          <p:nvPr/>
        </p:nvSpPr>
        <p:spPr>
          <a:xfrm>
            <a:off x="61094" y="534213"/>
            <a:ext cx="4297412" cy="1263031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271463" indent="-271463">
              <a:lnSpc>
                <a:spcPct val="110000"/>
              </a:lnSpc>
              <a:spcBef>
                <a:spcPts val="300"/>
              </a:spcBef>
              <a:buFont typeface="함초롬돋움" panose="020B0604000101010101" pitchFamily="50" charset="-127"/>
              <a:buChar char="❑"/>
              <a:defRPr sz="1200" b="1">
                <a:solidFill>
                  <a:srgbClr val="000000"/>
                </a:solidFill>
                <a:latin typeface="Arial Narrow"/>
                <a:ea typeface="LG스마트체 Regular"/>
              </a:defRPr>
            </a:lvl1pPr>
          </a:lstStyle>
          <a:p>
            <a:pPr lvl="0">
              <a:lnSpc>
                <a:spcPct val="120000"/>
              </a:lnSpc>
              <a:spcBef>
                <a:spcPct val="50000"/>
              </a:spcBef>
              <a:buFont typeface="Wingdings" pitchFamily="2" charset="2"/>
              <a:buChar char="v"/>
            </a:pPr>
            <a: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TO-BE (SW Task)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Backward Compatible Enhancement</a:t>
            </a:r>
          </a:p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Main purpose:</a:t>
            </a:r>
          </a:p>
          <a:p>
            <a:pPr marL="0" indent="0">
              <a:buNone/>
            </a:pP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- All Telematic projects in LGE use Tiger looper (Tiger framework). </a:t>
            </a:r>
          </a:p>
          <a:p>
            <a:pPr marL="0" indent="0">
              <a:buNone/>
            </a:pP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- SW Task requires to reduce impact of legacy client code. All existing APIs should be kept.</a:t>
            </a:r>
          </a:p>
          <a:p>
            <a:pPr marL="0" indent="0">
              <a:buNone/>
            </a:pPr>
            <a:endParaRPr lang="en-US" sz="1400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Legacy API Preservation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0" indent="0">
              <a:buNone/>
            </a:pP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- All Tiger APIs preserved unchanged</a:t>
            </a:r>
          </a:p>
          <a:p>
            <a:pPr marL="0" indent="0">
              <a:buNone/>
            </a:pP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- Existing code compiles without modifications</a:t>
            </a:r>
          </a:p>
          <a:p>
            <a:pPr marL="0" indent="0">
              <a:buNone/>
            </a:pPr>
            <a:endParaRPr lang="en-US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Modern API Addition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0" indent="0">
              <a:buNone/>
            </a:pP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- Function and Promise APIs added to same classes</a:t>
            </a:r>
          </a:p>
          <a:p>
            <a:pPr marL="0" indent="0">
              <a:buNone/>
            </a:pP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- Template-based type safety</a:t>
            </a:r>
          </a:p>
          <a:p>
            <a:pPr marL="0" indent="0">
              <a:buNone/>
            </a:pP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- RAII resource management</a:t>
            </a:r>
          </a:p>
          <a:p>
            <a:pPr marL="0" indent="0">
              <a:buNone/>
            </a:pPr>
            <a:endParaRPr lang="en-US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Unified Processing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0" indent="0">
              <a:buNone/>
            </a:pP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- Message and Function use same event queue</a:t>
            </a:r>
          </a:p>
          <a:p>
            <a:pPr marL="0" indent="0">
              <a:buNone/>
            </a:pP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- Legacy and modern code coexist</a:t>
            </a:r>
          </a:p>
          <a:p>
            <a:pPr marL="0" indent="0">
              <a:buNone/>
            </a:pP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- Zero risk migration</a:t>
            </a:r>
            <a:b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itchFamily="2" charset="2"/>
              <a:buChar char="v"/>
            </a:pP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Design of backward compatible enhancement is shown in Fig 22.</a:t>
            </a:r>
          </a:p>
          <a:p>
            <a:pPr marL="0" indent="0">
              <a:buNone/>
            </a:pPr>
            <a:endParaRPr lang="en-US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endParaRPr lang="en-US" sz="1000" b="0" dirty="0"/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endParaRPr lang="en-US" sz="1000" dirty="0">
              <a:latin typeface="Arial" panose="020B0604020202020204" pitchFamily="34" charset="0"/>
              <a:ea typeface="LG스마트체 Regular" panose="020B0600000101010101" pitchFamily="50" charset="-127"/>
              <a:cs typeface="Arial" panose="020B0604020202020204" pitchFamily="34" charset="0"/>
            </a:endParaRPr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endParaRPr lang="x-none" sz="1400">
              <a:latin typeface="Arial" panose="020B0604020202020204" pitchFamily="34" charset="0"/>
              <a:ea typeface="LG스마트체 Regular" panose="020B0600000101010101" pitchFamily="50" charset="-127"/>
              <a:cs typeface="Arial" panose="020B0604020202020204" pitchFamily="34" charset="0"/>
            </a:endParaRPr>
          </a:p>
          <a:p>
            <a:pPr marL="0" lvl="0" indent="0">
              <a:lnSpc>
                <a:spcPct val="120000"/>
              </a:lnSpc>
              <a:spcBef>
                <a:spcPct val="50000"/>
              </a:spcBef>
              <a:buNone/>
            </a:pP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endParaRPr kumimoji="1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G Smart UI SemiBold" panose="020B0700000101010101" pitchFamily="50" charset="-127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2A7E68C4-B203-9420-CC00-4BA045FC3549}"/>
              </a:ext>
            </a:extLst>
          </p:cNvPr>
          <p:cNvSpPr txBox="1">
            <a:spLocks/>
          </p:cNvSpPr>
          <p:nvPr/>
        </p:nvSpPr>
        <p:spPr>
          <a:xfrm>
            <a:off x="4464635" y="650113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x-none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EF5734-750F-6F44-80C1-1680C2239495}" type="slidenum">
              <a:rPr lang="x-none" smtClean="0"/>
              <a:pPr/>
              <a:t>37</a:t>
            </a:fld>
            <a:endParaRPr lang="x-none"/>
          </a:p>
        </p:txBody>
      </p:sp>
      <p:graphicFrame>
        <p:nvGraphicFramePr>
          <p:cNvPr id="6" name="표 36">
            <a:extLst>
              <a:ext uri="{FF2B5EF4-FFF2-40B4-BE49-F238E27FC236}">
                <a16:creationId xmlns:a16="http://schemas.microsoft.com/office/drawing/2014/main" id="{090819F2-2DE5-333A-161E-D9D1E70C4D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3924740"/>
              </p:ext>
            </p:extLst>
          </p:nvPr>
        </p:nvGraphicFramePr>
        <p:xfrm>
          <a:off x="7363737" y="30519"/>
          <a:ext cx="4779730" cy="6400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694048">
                  <a:extLst>
                    <a:ext uri="{9D8B030D-6E8A-4147-A177-3AD203B41FA5}">
                      <a16:colId xmlns:a16="http://schemas.microsoft.com/office/drawing/2014/main" val="1957302077"/>
                    </a:ext>
                  </a:extLst>
                </a:gridCol>
                <a:gridCol w="4085682">
                  <a:extLst>
                    <a:ext uri="{9D8B030D-6E8A-4147-A177-3AD203B41FA5}">
                      <a16:colId xmlns:a16="http://schemas.microsoft.com/office/drawing/2014/main" val="508759771"/>
                    </a:ext>
                  </a:extLst>
                </a:gridCol>
              </a:tblGrid>
              <a:tr h="385839">
                <a:tc>
                  <a:txBody>
                    <a:bodyPr/>
                    <a:lstStyle/>
                    <a:p>
                      <a:r>
                        <a:rPr lang="en-US" sz="1200" b="0" kern="120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QA-04</a:t>
                      </a:r>
                      <a:r>
                        <a:rPr lang="x-none" sz="1200" b="0" kern="120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 </a:t>
                      </a:r>
                      <a:endParaRPr lang="en-US" sz="1200" b="0" kern="1200">
                        <a:solidFill>
                          <a:srgbClr val="C00000"/>
                        </a:solidFill>
                        <a:latin typeface="Arial" panose="020B0604020202020204" pitchFamily="34" charset="0"/>
                        <a:ea typeface="LG Smart UI SemiBold" panose="020B07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kern="120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Framework should</a:t>
                      </a:r>
                      <a:r>
                        <a:rPr lang="en-US" sz="1200" b="0" kern="1200" baseline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provide b</a:t>
                      </a:r>
                      <a:r>
                        <a:rPr lang="en-US" sz="1200" b="0" kern="120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ackward compatible API enhancement</a:t>
                      </a:r>
                      <a:r>
                        <a:rPr lang="en-US" sz="1200" b="0" kern="1200" baseline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for Tiger Looper. Legacy client source code using Tiger Looper must not be impacted.</a:t>
                      </a:r>
                      <a:endParaRPr lang="en-US" sz="1200" b="0" kern="1200">
                        <a:solidFill>
                          <a:srgbClr val="C00000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2399166"/>
                  </a:ext>
                </a:extLst>
              </a:tr>
            </a:tbl>
          </a:graphicData>
        </a:graphic>
      </p:graphicFrame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3066" y="802514"/>
            <a:ext cx="6582387" cy="573639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1122" y="1095940"/>
            <a:ext cx="2181421" cy="68636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6B82835-7AF2-A11C-A14A-AC52B736CA0F}"/>
              </a:ext>
            </a:extLst>
          </p:cNvPr>
          <p:cNvSpPr txBox="1"/>
          <p:nvPr/>
        </p:nvSpPr>
        <p:spPr>
          <a:xfrm>
            <a:off x="7650906" y="6501136"/>
            <a:ext cx="32063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Fig 26: C&amp;C diagram for backward compatible design</a:t>
            </a:r>
          </a:p>
        </p:txBody>
      </p:sp>
    </p:spTree>
    <p:extLst>
      <p:ext uri="{BB962C8B-B14F-4D97-AF65-F5344CB8AC3E}">
        <p14:creationId xmlns:p14="http://schemas.microsoft.com/office/powerpoint/2010/main" val="29670291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3CF8BB-D3BE-C10C-2D7A-31EF760F5A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3A3A0A-A372-082F-1657-A9D6565C0431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CEDF7557-72DD-A34A-8659-6DD33C33D1E3}" type="datetime1">
              <a:rPr lang="en-US" smtClean="0"/>
              <a:t>10/6/25</a:t>
            </a:fld>
            <a:endParaRPr lang="x-non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39BC0D-40EA-11BB-F338-B8A18B861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F5734-750F-6F44-80C1-1680C2239495}" type="slidenum">
              <a:rPr lang="x-none" smtClean="0"/>
              <a:t>38</a:t>
            </a:fld>
            <a:endParaRPr lang="x-none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7B04515-313B-9B7E-8980-E038DD793DA8}"/>
              </a:ext>
            </a:extLst>
          </p:cNvPr>
          <p:cNvSpPr txBox="1"/>
          <p:nvPr/>
        </p:nvSpPr>
        <p:spPr>
          <a:xfrm>
            <a:off x="335360" y="98395"/>
            <a:ext cx="52205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fontAlgn="base" latinLnBrk="1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5.4 Architectural Decision</a:t>
            </a:r>
            <a:r>
              <a:rPr kumimoji="1" lang="en-US" altLang="ko-KR" sz="2000" b="1" i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 - </a:t>
            </a:r>
            <a:r>
              <a:rPr kumimoji="1" lang="en-US" altLang="ko-KR" sz="2000" b="1">
                <a:solidFill>
                  <a:prstClr val="black"/>
                </a:solidFill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Reusability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graphicFrame>
        <p:nvGraphicFramePr>
          <p:cNvPr id="6" name="표 1">
            <a:extLst>
              <a:ext uri="{FF2B5EF4-FFF2-40B4-BE49-F238E27FC236}">
                <a16:creationId xmlns:a16="http://schemas.microsoft.com/office/drawing/2014/main" id="{0678ADC0-984F-3B82-F0B2-0D7EBF8722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7063555"/>
              </p:ext>
            </p:extLst>
          </p:nvPr>
        </p:nvGraphicFramePr>
        <p:xfrm>
          <a:off x="4209328" y="1196611"/>
          <a:ext cx="7884543" cy="4524413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53822">
                  <a:extLst>
                    <a:ext uri="{9D8B030D-6E8A-4147-A177-3AD203B41FA5}">
                      <a16:colId xmlns:a16="http://schemas.microsoft.com/office/drawing/2014/main" val="1197659203"/>
                    </a:ext>
                  </a:extLst>
                </a:gridCol>
                <a:gridCol w="3225845">
                  <a:extLst>
                    <a:ext uri="{9D8B030D-6E8A-4147-A177-3AD203B41FA5}">
                      <a16:colId xmlns:a16="http://schemas.microsoft.com/office/drawing/2014/main" val="2602705436"/>
                    </a:ext>
                  </a:extLst>
                </a:gridCol>
                <a:gridCol w="3104876">
                  <a:extLst>
                    <a:ext uri="{9D8B030D-6E8A-4147-A177-3AD203B41FA5}">
                      <a16:colId xmlns:a16="http://schemas.microsoft.com/office/drawing/2014/main" val="1629548476"/>
                    </a:ext>
                  </a:extLst>
                </a:gridCol>
              </a:tblGrid>
              <a:tr h="662982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Alternatives design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SW Task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Tiger Looper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2402582"/>
                  </a:ext>
                </a:extLst>
              </a:tr>
              <a:tr h="2215511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Pros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 </a:t>
                      </a:r>
                      <a:r>
                        <a:rPr lang="en-US" sz="1200" b="1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Legacy API preserved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: Existing Tiger APIs remain unchanged</a:t>
                      </a:r>
                    </a:p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 </a:t>
                      </a:r>
                      <a:r>
                        <a:rPr lang="en-US" sz="1200" b="1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Modern API addition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: Function and Promise APIs added to same classes</a:t>
                      </a:r>
                    </a:p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 RAII resource management</a:t>
                      </a:r>
                    </a:p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 </a:t>
                      </a:r>
                      <a:r>
                        <a:rPr lang="en-US" sz="1200" b="1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Unified processing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: Message and Function use same queue</a:t>
                      </a:r>
                    </a:p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 </a:t>
                      </a:r>
                      <a:r>
                        <a:rPr lang="en-US" sz="1200" b="1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Legacy and modern code coexist</a:t>
                      </a:r>
                    </a:p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 Zero risk migration for existing projects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endParaRPr lang="en-US" sz="12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 Simple, stable legacy API</a:t>
                      </a:r>
                    </a:p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 Easy reuse for projects already using Handler/Message pattern</a:t>
                      </a:r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endParaRPr lang="en-US" sz="1200" kern="120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6971679"/>
                  </a:ext>
                </a:extLst>
              </a:tr>
              <a:tr h="1329307"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Cons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 Increased codebase complexity to support both legacy and modern APIs</a:t>
                      </a:r>
                    </a:p>
                    <a:p>
                      <a:endParaRPr lang="en-US" sz="12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 No support for modern C++ features (lambdas, promises, RAII)</a:t>
                      </a:r>
                    </a:p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 Difficult to extend or migrate to new programming paradigms</a:t>
                      </a:r>
                    </a:p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 Only one programming style supported; limited flexibility for future reuse</a:t>
                      </a:r>
                    </a:p>
                    <a:p>
                      <a:pPr marL="171450" marR="0" lvl="0" indent="-171450" algn="l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kern="120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59004871"/>
                  </a:ext>
                </a:extLst>
              </a:tr>
              <a:tr h="270178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Decision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Selected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Rejected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8857693"/>
                  </a:ext>
                </a:extLst>
              </a:tr>
            </a:tbl>
          </a:graphicData>
        </a:graphic>
      </p:graphicFrame>
      <p:pic>
        <p:nvPicPr>
          <p:cNvPr id="7" name="Picture 2" descr="체크 표시 클립 아트. 무료 다운로드. | Creazilla">
            <a:extLst>
              <a:ext uri="{FF2B5EF4-FFF2-40B4-BE49-F238E27FC236}">
                <a16:creationId xmlns:a16="http://schemas.microsoft.com/office/drawing/2014/main" id="{A6FAE9FB-3B87-E199-314A-37D70E237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1688" y="5445365"/>
            <a:ext cx="216024" cy="216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2">
            <a:extLst>
              <a:ext uri="{FF2B5EF4-FFF2-40B4-BE49-F238E27FC236}">
                <a16:creationId xmlns:a16="http://schemas.microsoft.com/office/drawing/2014/main" id="{825C93C3-EB25-36F1-0246-67181CE824D4}"/>
              </a:ext>
            </a:extLst>
          </p:cNvPr>
          <p:cNvSpPr/>
          <p:nvPr/>
        </p:nvSpPr>
        <p:spPr>
          <a:xfrm>
            <a:off x="5375811" y="180980"/>
            <a:ext cx="1447810" cy="27698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 wrap="none" lIns="91429" tIns="45714" rIns="91429" bIns="45714">
            <a:spAutoFit/>
          </a:bodyPr>
          <a:lstStyle/>
          <a:p>
            <a:pPr>
              <a:defRPr/>
            </a:pPr>
            <a:r>
              <a:rPr lang="en-US" altLang="ko-KR" sz="1200" b="0">
                <a:solidFill>
                  <a:prstClr val="white">
                    <a:lumMod val="75000"/>
                  </a:prstClr>
                </a:solidFill>
                <a:latin typeface="Arial Narrow" pitchFamily="34" charset="0"/>
                <a:cs typeface="Arial" pitchFamily="34" charset="0"/>
              </a:rPr>
              <a:t>LGE Internal Use Only</a:t>
            </a:r>
            <a:endParaRPr lang="ko-KR" altLang="en-US" sz="1200" b="0">
              <a:solidFill>
                <a:prstClr val="white">
                  <a:lumMod val="75000"/>
                </a:prstClr>
              </a:solidFill>
              <a:latin typeface="Arial Narrow" pitchFamily="34" charset="0"/>
              <a:cs typeface="Arial" pitchFamily="34" charset="0"/>
            </a:endParaRPr>
          </a:p>
        </p:txBody>
      </p:sp>
      <p:graphicFrame>
        <p:nvGraphicFramePr>
          <p:cNvPr id="9" name="표 36">
            <a:extLst>
              <a:ext uri="{FF2B5EF4-FFF2-40B4-BE49-F238E27FC236}">
                <a16:creationId xmlns:a16="http://schemas.microsoft.com/office/drawing/2014/main" id="{42435B9A-5143-C637-57B6-30F599F744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0198747"/>
              </p:ext>
            </p:extLst>
          </p:nvPr>
        </p:nvGraphicFramePr>
        <p:xfrm>
          <a:off x="7363737" y="30519"/>
          <a:ext cx="4779730" cy="6400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694048">
                  <a:extLst>
                    <a:ext uri="{9D8B030D-6E8A-4147-A177-3AD203B41FA5}">
                      <a16:colId xmlns:a16="http://schemas.microsoft.com/office/drawing/2014/main" val="1957302077"/>
                    </a:ext>
                  </a:extLst>
                </a:gridCol>
                <a:gridCol w="4085682">
                  <a:extLst>
                    <a:ext uri="{9D8B030D-6E8A-4147-A177-3AD203B41FA5}">
                      <a16:colId xmlns:a16="http://schemas.microsoft.com/office/drawing/2014/main" val="508759771"/>
                    </a:ext>
                  </a:extLst>
                </a:gridCol>
              </a:tblGrid>
              <a:tr h="385839">
                <a:tc>
                  <a:txBody>
                    <a:bodyPr/>
                    <a:lstStyle/>
                    <a:p>
                      <a:r>
                        <a:rPr lang="en-US" sz="1200" b="0" kern="120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QA-04</a:t>
                      </a:r>
                      <a:r>
                        <a:rPr lang="x-none" sz="1200" b="0" kern="120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 </a:t>
                      </a:r>
                      <a:endParaRPr lang="en-US" sz="1200" b="0" kern="1200">
                        <a:solidFill>
                          <a:srgbClr val="C00000"/>
                        </a:solidFill>
                        <a:latin typeface="Arial" panose="020B0604020202020204" pitchFamily="34" charset="0"/>
                        <a:ea typeface="LG Smart UI SemiBold" panose="020B07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kern="1200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Framework should</a:t>
                      </a:r>
                      <a:r>
                        <a:rPr lang="en-US" sz="1200" b="0" kern="1200" baseline="0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provide b</a:t>
                      </a:r>
                      <a:r>
                        <a:rPr lang="en-US" sz="1200" b="0" kern="1200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ackward compatible API enhancement</a:t>
                      </a:r>
                      <a:r>
                        <a:rPr lang="en-US" sz="1200" b="0" kern="1200" baseline="0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for Tiger Looper. Legacy client source code using Tiger Looper must not be impacted.</a:t>
                      </a:r>
                      <a:endParaRPr lang="en-US" sz="1200" b="0" kern="1200" dirty="0">
                        <a:solidFill>
                          <a:srgbClr val="C00000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2399166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281B2D14-05B3-1CD1-9A73-55F68F0F23EE}"/>
              </a:ext>
            </a:extLst>
          </p:cNvPr>
          <p:cNvSpPr txBox="1"/>
          <p:nvPr/>
        </p:nvSpPr>
        <p:spPr>
          <a:xfrm>
            <a:off x="98129" y="754459"/>
            <a:ext cx="387828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en-US" sz="1600" b="1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Architectural Decision</a:t>
            </a:r>
          </a:p>
          <a:p>
            <a:r>
              <a:rPr lang="en-US" sz="16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- </a:t>
            </a:r>
            <a:r>
              <a:rPr lang="en-US" sz="12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The design in SW Task shows that it satisfies QA-04:</a:t>
            </a:r>
            <a:br>
              <a:rPr lang="en-US" sz="12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r>
              <a:rPr lang="en-US" sz="12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Framework should provide backward compatible API enhancement for Tiger Looper. Legacy client source code using Tiger Looper must not be impacted (Reusability)</a:t>
            </a:r>
          </a:p>
          <a:p>
            <a:endParaRPr lang="x-none" sz="1200" b="1">
              <a:latin typeface="Arial" panose="020B0604020202020204" pitchFamily="34" charset="0"/>
              <a:ea typeface="LG스마트체 Regular" panose="020B0600000101010101" pitchFamily="50" charset="-127"/>
              <a:cs typeface="Arial" panose="020B0604020202020204" pitchFamily="34" charset="0"/>
            </a:endParaRPr>
          </a:p>
          <a:p>
            <a:endParaRPr lang="x-none" sz="1200"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  <a:p>
            <a:endParaRPr lang="x-none" sz="1600"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7365943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04F02E-579D-059F-8E3A-6360400138B4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CEDF7557-72DD-A34A-8659-6DD33C33D1E3}" type="datetime1">
              <a:rPr lang="en-US" smtClean="0"/>
              <a:t>10/6/25</a:t>
            </a:fld>
            <a:endParaRPr lang="x-non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CA7F85-B2BB-A1A8-4252-B9D8F36EF6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54097" y="6577042"/>
            <a:ext cx="2743200" cy="365125"/>
          </a:xfrm>
        </p:spPr>
        <p:txBody>
          <a:bodyPr/>
          <a:lstStyle/>
          <a:p>
            <a:fld id="{9BEF5734-750F-6F44-80C1-1680C2239495}" type="slidenum">
              <a:rPr lang="x-none" smtClean="0"/>
              <a:t>39</a:t>
            </a:fld>
            <a:endParaRPr lang="x-none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E93DA0E-E092-9640-1E3E-7FBC6C04E7C6}"/>
              </a:ext>
            </a:extLst>
          </p:cNvPr>
          <p:cNvSpPr txBox="1"/>
          <p:nvPr/>
        </p:nvSpPr>
        <p:spPr>
          <a:xfrm>
            <a:off x="335360" y="98395"/>
            <a:ext cx="60486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b="1">
                <a:solidFill>
                  <a:prstClr val="black"/>
                </a:solidFill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6. Validation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3" name="텍스트 개체 틀 3">
            <a:extLst>
              <a:ext uri="{FF2B5EF4-FFF2-40B4-BE49-F238E27FC236}">
                <a16:creationId xmlns:a16="http://schemas.microsoft.com/office/drawing/2014/main" id="{41E0D2BF-0DC6-EAAD-3619-7B5E6BB47CFB}"/>
              </a:ext>
            </a:extLst>
          </p:cNvPr>
          <p:cNvSpPr txBox="1">
            <a:spLocks/>
          </p:cNvSpPr>
          <p:nvPr/>
        </p:nvSpPr>
        <p:spPr>
          <a:xfrm>
            <a:off x="438485" y="672117"/>
            <a:ext cx="11418155" cy="23474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271463" indent="-271463">
              <a:lnSpc>
                <a:spcPct val="110000"/>
              </a:lnSpc>
              <a:spcBef>
                <a:spcPts val="300"/>
              </a:spcBef>
              <a:buFont typeface="함초롬돋움" panose="020B0604000101010101" pitchFamily="50" charset="-127"/>
              <a:buChar char="❑"/>
              <a:defRPr sz="1200" b="1">
                <a:solidFill>
                  <a:srgbClr val="000000"/>
                </a:solidFill>
                <a:latin typeface="Arial Narrow"/>
                <a:ea typeface="LG스마트체 Regular"/>
              </a:defRPr>
            </a:lvl1pPr>
          </a:lstStyle>
          <a:p>
            <a:pPr lvl="0">
              <a:lnSpc>
                <a:spcPct val="120000"/>
              </a:lnSpc>
              <a:spcBef>
                <a:spcPct val="50000"/>
              </a:spcBef>
            </a:pPr>
            <a:r>
              <a:rPr lang="en-US" altLang="ko-KR" sz="1400" dirty="0"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Measure performance for SW Task vs. Tiger Looper</a:t>
            </a:r>
            <a:endParaRPr kumimoji="1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6" name="텍스트 개체 틀 3">
            <a:extLst>
              <a:ext uri="{FF2B5EF4-FFF2-40B4-BE49-F238E27FC236}">
                <a16:creationId xmlns:a16="http://schemas.microsoft.com/office/drawing/2014/main" id="{0FA89FB1-C4D9-73C2-74C4-C8E6112C3A41}"/>
              </a:ext>
            </a:extLst>
          </p:cNvPr>
          <p:cNvSpPr txBox="1">
            <a:spLocks/>
          </p:cNvSpPr>
          <p:nvPr/>
        </p:nvSpPr>
        <p:spPr>
          <a:xfrm>
            <a:off x="438485" y="906861"/>
            <a:ext cx="4977278" cy="73758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271463" indent="-271463">
              <a:lnSpc>
                <a:spcPct val="110000"/>
              </a:lnSpc>
              <a:spcBef>
                <a:spcPts val="300"/>
              </a:spcBef>
              <a:buFont typeface="함초롬돋움" panose="020B0604000101010101" pitchFamily="50" charset="-127"/>
              <a:buChar char="❑"/>
              <a:defRPr sz="1200" b="1">
                <a:solidFill>
                  <a:srgbClr val="000000"/>
                </a:solidFill>
                <a:latin typeface="Arial Narrow"/>
                <a:ea typeface="LG스마트체 Regular"/>
              </a:defRPr>
            </a:lvl1pPr>
          </a:lstStyle>
          <a:p>
            <a:pPr lvl="0">
              <a:lnSpc>
                <a:spcPct val="120000"/>
              </a:lnSpc>
              <a:spcBef>
                <a:spcPct val="50000"/>
              </a:spcBef>
              <a:buFont typeface="Wingdings" pitchFamily="2" charset="2"/>
              <a:buChar char="v"/>
              <a:defRPr/>
            </a:pPr>
            <a:r>
              <a:rPr lang="en-US" altLang="ko-KR" sz="1300" dirty="0"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Experimental setup</a:t>
            </a:r>
          </a:p>
          <a:p>
            <a:pPr marL="0" lvl="0" indent="0">
              <a:lnSpc>
                <a:spcPct val="120000"/>
              </a:lnSpc>
              <a:spcBef>
                <a:spcPct val="50000"/>
              </a:spcBef>
              <a:buNone/>
              <a:defRPr/>
            </a:pPr>
            <a:r>
              <a:rPr lang="en-US" altLang="ko-KR" b="0" dirty="0"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Test scenario: 5 heavy CPU tasks + 5 normal tasks executed simultaneously</a:t>
            </a:r>
          </a:p>
          <a:p>
            <a:pPr marL="0" lvl="0" indent="0">
              <a:lnSpc>
                <a:spcPct val="120000"/>
              </a:lnSpc>
              <a:spcBef>
                <a:spcPct val="50000"/>
              </a:spcBef>
              <a:buNone/>
              <a:defRPr/>
            </a:pPr>
            <a:r>
              <a:rPr lang="en-US" altLang="ko-KR" b="0" dirty="0"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Measurement: End-to-end task completion time (post → complete)</a:t>
            </a:r>
          </a:p>
          <a:p>
            <a:pPr marL="0" lvl="0" indent="0">
              <a:lnSpc>
                <a:spcPct val="120000"/>
              </a:lnSpc>
              <a:spcBef>
                <a:spcPct val="50000"/>
              </a:spcBef>
              <a:buNone/>
              <a:defRPr/>
            </a:pPr>
            <a:r>
              <a:rPr lang="en-US" altLang="ko-KR" b="0" dirty="0"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Environment: Same hardware/OS conditions for both frameworks</a:t>
            </a:r>
            <a:br>
              <a:rPr lang="en-US" altLang="ko-KR" b="0" dirty="0"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endParaRPr lang="en-US" altLang="ko-KR" b="0" dirty="0"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  <a:p>
            <a:pPr lvl="0">
              <a:lnSpc>
                <a:spcPct val="120000"/>
              </a:lnSpc>
              <a:spcBef>
                <a:spcPct val="50000"/>
              </a:spcBef>
              <a:buFont typeface="Wingdings" pitchFamily="2" charset="2"/>
              <a:buChar char="v"/>
              <a:defRPr/>
            </a:pPr>
            <a:r>
              <a:rPr lang="en-US" altLang="ko-KR" sz="1400" dirty="0"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Result</a:t>
            </a:r>
          </a:p>
          <a:p>
            <a:pPr marL="0" lvl="0" indent="0">
              <a:lnSpc>
                <a:spcPct val="120000"/>
              </a:lnSpc>
              <a:spcBef>
                <a:spcPct val="50000"/>
              </a:spcBef>
              <a:buNone/>
              <a:defRPr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SW Task Framework</a:t>
            </a:r>
            <a:endParaRPr lang="en-US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>
              <a:lnSpc>
                <a:spcPct val="120000"/>
              </a:lnSpc>
              <a:spcBef>
                <a:spcPct val="50000"/>
              </a:spcBef>
              <a:buNone/>
              <a:defRPr/>
            </a:pP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- Heavy tasks execute on dedicated CPU-bound task thread</a:t>
            </a:r>
            <a:b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- Normal tasks execute on main event loop thread</a:t>
            </a:r>
          </a:p>
          <a:p>
            <a:pPr marL="0" indent="0">
              <a:buNone/>
            </a:pP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- Parallel execution prevents blocking</a:t>
            </a:r>
          </a:p>
          <a:p>
            <a:pPr marL="0" indent="0">
              <a:buNone/>
            </a:pP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- Consistent ~500ms regardless of task mix</a:t>
            </a:r>
            <a:b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Tiger Looper</a:t>
            </a:r>
            <a:endParaRPr lang="en-US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- All tasks execute sequentially on single event thread</a:t>
            </a:r>
          </a:p>
          <a:p>
            <a:pPr marL="0" indent="0">
              <a:buNone/>
            </a:pP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- Heavy tasks block subsequent task processing</a:t>
            </a:r>
          </a:p>
          <a:p>
            <a:pPr marL="0" indent="0">
              <a:buNone/>
            </a:pP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- FIFO queuing causes cumulative delays</a:t>
            </a:r>
          </a:p>
          <a:p>
            <a:pPr marL="0" indent="0">
              <a:buNone/>
            </a:pP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- Linear time increase: 526ms → 1247ms → 2874ms</a:t>
            </a:r>
            <a:b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QA-01 Compliance</a:t>
            </a:r>
            <a:endParaRPr lang="en-US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x-none" b="0" dirty="0">
                <a:latin typeface="Arial" panose="020B0604020202020204" pitchFamily="34" charset="0"/>
                <a:cs typeface="Arial" panose="020B0604020202020204" pitchFamily="34" charset="0"/>
              </a:rPr>
              <a:t>✅ 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SW Task meets requirement: All tasks complete under 1 second</a:t>
            </a:r>
          </a:p>
          <a:p>
            <a:pPr marL="0" indent="0">
              <a:buNone/>
            </a:pPr>
            <a:r>
              <a:rPr lang="x-none" b="0" dirty="0">
                <a:latin typeface="Arial" panose="020B0604020202020204" pitchFamily="34" charset="0"/>
                <a:cs typeface="Arial" panose="020B0604020202020204" pitchFamily="34" charset="0"/>
              </a:rPr>
              <a:t>❌ 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Tiger Looper fails: Tasks exceed 1s with 2.87s maximum</a:t>
            </a:r>
          </a:p>
          <a:p>
            <a:pPr marL="0" lvl="0" indent="0">
              <a:lnSpc>
                <a:spcPct val="120000"/>
              </a:lnSpc>
              <a:spcBef>
                <a:spcPct val="50000"/>
              </a:spcBef>
              <a:buNone/>
              <a:defRPr/>
            </a:pPr>
            <a:endParaRPr lang="en-US" altLang="ko-KR" sz="1300" dirty="0"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  <a:p>
            <a:pPr marL="449263" lvl="0" indent="-268288" algn="just">
              <a:buFont typeface="Arial" panose="020B0604020202020204" pitchFamily="34" charset="0"/>
              <a:buChar char="•"/>
              <a:tabLst>
                <a:tab pos="261938" algn="l"/>
              </a:tabLst>
            </a:pPr>
            <a:endParaRPr lang="x-none" b="0">
              <a:ea typeface="LG Smart UI SemiBold" panose="020B0700000101010101" pitchFamily="50" charset="-127"/>
              <a:cs typeface="Arial" panose="020B0604020202020204" pitchFamily="34" charset="0"/>
            </a:endParaRPr>
          </a:p>
          <a:p>
            <a:pPr marL="180975" lvl="0" indent="0" algn="just">
              <a:buNone/>
              <a:tabLst>
                <a:tab pos="261938" algn="l"/>
              </a:tabLst>
            </a:pPr>
            <a:endParaRPr lang="en-US" altLang="ko-KR" b="0" dirty="0">
              <a:ea typeface="LG Smart UI SemiBold" panose="020B0700000101010101" pitchFamily="50" charset="-127"/>
              <a:cs typeface="Arial" panose="020B0604020202020204" pitchFamily="34" charset="0"/>
            </a:endParaRPr>
          </a:p>
          <a:p>
            <a:pPr marL="449263" lvl="0" indent="-261938">
              <a:lnSpc>
                <a:spcPct val="120000"/>
              </a:lnSpc>
              <a:spcBef>
                <a:spcPct val="50000"/>
              </a:spcBef>
              <a:buFont typeface="Arial" panose="020B0604020202020204" pitchFamily="34" charset="0"/>
              <a:buChar char="•"/>
              <a:defRPr/>
            </a:pPr>
            <a:endParaRPr lang="en-US" altLang="ko-KR" b="0" dirty="0">
              <a:latin typeface="LG Smart UI SemiBold" panose="020B0700000101010101" pitchFamily="50" charset="-127"/>
              <a:ea typeface="LG Smart UI SemiBold" panose="020B0700000101010101" pitchFamily="50" charset="-127"/>
              <a:cs typeface="Arial" panose="020B0604020202020204" pitchFamily="34" charset="0"/>
            </a:endParaRPr>
          </a:p>
          <a:p>
            <a:pPr lvl="0">
              <a:lnSpc>
                <a:spcPct val="120000"/>
              </a:lnSpc>
              <a:spcBef>
                <a:spcPct val="50000"/>
              </a:spcBef>
              <a:buFont typeface="Wingdings" panose="05000000000000000000" pitchFamily="2" charset="2"/>
              <a:buChar char="§"/>
              <a:defRPr/>
            </a:pPr>
            <a:endParaRPr lang="en-US" altLang="ko-KR" sz="1100" dirty="0">
              <a:latin typeface="LG Smart UI SemiBold" panose="020B0700000101010101" pitchFamily="50" charset="-127"/>
              <a:ea typeface="LG Smart UI SemiBold" panose="020B0700000101010101" pitchFamily="50" charset="-127"/>
              <a:cs typeface="Arial" panose="020B0604020202020204" pitchFamily="34" charset="0"/>
            </a:endParaRPr>
          </a:p>
          <a:p>
            <a:pPr lvl="0">
              <a:lnSpc>
                <a:spcPct val="120000"/>
              </a:lnSpc>
              <a:spcBef>
                <a:spcPct val="50000"/>
              </a:spcBef>
              <a:buFont typeface="Wingdings" panose="05000000000000000000" pitchFamily="2" charset="2"/>
              <a:buChar char="§"/>
              <a:defRPr/>
            </a:pPr>
            <a:endParaRPr lang="en-US" altLang="ko-KR" sz="1100" dirty="0">
              <a:latin typeface="LG Smart UI SemiBold" panose="020B0700000101010101" pitchFamily="50" charset="-127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9" name="직사각형 2">
            <a:extLst>
              <a:ext uri="{FF2B5EF4-FFF2-40B4-BE49-F238E27FC236}">
                <a16:creationId xmlns:a16="http://schemas.microsoft.com/office/drawing/2014/main" id="{CE0D37FF-B6F6-B6EE-7424-FB633D7311B0}"/>
              </a:ext>
            </a:extLst>
          </p:cNvPr>
          <p:cNvSpPr/>
          <p:nvPr/>
        </p:nvSpPr>
        <p:spPr>
          <a:xfrm>
            <a:off x="5375811" y="180980"/>
            <a:ext cx="1447810" cy="27698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 wrap="none" lIns="91429" tIns="45714" rIns="91429" bIns="45714">
            <a:spAutoFit/>
          </a:bodyPr>
          <a:lstStyle/>
          <a:p>
            <a:pPr>
              <a:defRPr/>
            </a:pPr>
            <a:r>
              <a:rPr lang="en-US" altLang="ko-KR" sz="1200" b="0">
                <a:solidFill>
                  <a:prstClr val="white">
                    <a:lumMod val="75000"/>
                  </a:prstClr>
                </a:solidFill>
                <a:latin typeface="Arial Narrow" pitchFamily="34" charset="0"/>
                <a:cs typeface="Arial" pitchFamily="34" charset="0"/>
              </a:rPr>
              <a:t>LGE Internal Use Only</a:t>
            </a:r>
            <a:endParaRPr lang="ko-KR" altLang="en-US" sz="1200" b="0">
              <a:solidFill>
                <a:prstClr val="white">
                  <a:lumMod val="75000"/>
                </a:prstClr>
              </a:solidFill>
              <a:latin typeface="Arial Narrow" pitchFamily="34" charset="0"/>
              <a:cs typeface="Arial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06A37BD-D7A8-B51F-EC5B-56A6F4FD17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0690" y="1378955"/>
            <a:ext cx="6423440" cy="4282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5451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51E9F9-BEBD-577F-34FA-ADB154D292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360" y="109669"/>
            <a:ext cx="10515600" cy="589032"/>
          </a:xfrm>
        </p:spPr>
        <p:txBody>
          <a:bodyPr>
            <a:normAutofit fontScale="90000"/>
          </a:bodyPr>
          <a:lstStyle/>
          <a:p>
            <a:r>
              <a:rPr kumimoji="1" lang="en-US" altLang="ko-KR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2. Project Context </a:t>
            </a:r>
            <a:br>
              <a:rPr kumimoji="1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endParaRPr lang="x-none" sz="1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17FDCD-DE07-7435-B9F4-718742774A28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CEDF7557-72DD-A34A-8659-6DD33C33D1E3}" type="datetime1">
              <a:rPr lang="en-US" smtClean="0"/>
              <a:t>10/6/25</a:t>
            </a:fld>
            <a:endParaRPr lang="x-non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807FC8-D3AC-AACC-7391-249496371E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F5734-750F-6F44-80C1-1680C2239495}" type="slidenum">
              <a:rPr lang="x-none" smtClean="0"/>
              <a:t>4</a:t>
            </a:fld>
            <a:endParaRPr lang="x-none"/>
          </a:p>
        </p:txBody>
      </p:sp>
      <p:sp>
        <p:nvSpPr>
          <p:cNvPr id="6" name="텍스트 개체 틀 3">
            <a:extLst>
              <a:ext uri="{FF2B5EF4-FFF2-40B4-BE49-F238E27FC236}">
                <a16:creationId xmlns:a16="http://schemas.microsoft.com/office/drawing/2014/main" id="{6A5E1AC0-F29A-2479-EBAC-245113042FC9}"/>
              </a:ext>
            </a:extLst>
          </p:cNvPr>
          <p:cNvSpPr txBox="1">
            <a:spLocks/>
          </p:cNvSpPr>
          <p:nvPr/>
        </p:nvSpPr>
        <p:spPr>
          <a:xfrm>
            <a:off x="438485" y="672117"/>
            <a:ext cx="11418155" cy="5170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271463" indent="-271463">
              <a:lnSpc>
                <a:spcPct val="110000"/>
              </a:lnSpc>
              <a:spcBef>
                <a:spcPts val="300"/>
              </a:spcBef>
              <a:buFont typeface="함초롬돋움" panose="020B0604000101010101" pitchFamily="50" charset="-127"/>
              <a:buChar char="❑"/>
              <a:defRPr sz="1200" b="1">
                <a:solidFill>
                  <a:srgbClr val="000000"/>
                </a:solidFill>
                <a:latin typeface="Arial Narrow"/>
                <a:ea typeface="LG스마트체 Regular"/>
              </a:defRPr>
            </a:lvl1pPr>
          </a:lstStyle>
          <a:p>
            <a:pPr lvl="0">
              <a:lnSpc>
                <a:spcPct val="120000"/>
              </a:lnSpc>
              <a:spcBef>
                <a:spcPct val="50000"/>
              </a:spcBef>
              <a:defRPr/>
            </a:pPr>
            <a:r>
              <a:rPr lang="en-US" altLang="ko-KR" sz="1400" dirty="0"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System Context Diagram</a:t>
            </a: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endParaRPr lang="en-US" altLang="ko-KR" sz="1400" dirty="0">
              <a:latin typeface="LG Smart UI SemiBold" panose="020B0700000101010101" pitchFamily="50" charset="-127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8" name="텍스트 개체 틀 3">
            <a:extLst>
              <a:ext uri="{FF2B5EF4-FFF2-40B4-BE49-F238E27FC236}">
                <a16:creationId xmlns:a16="http://schemas.microsoft.com/office/drawing/2014/main" id="{3C31B1D0-E86C-D49A-8622-4819921EB882}"/>
              </a:ext>
            </a:extLst>
          </p:cNvPr>
          <p:cNvSpPr txBox="1">
            <a:spLocks/>
          </p:cNvSpPr>
          <p:nvPr/>
        </p:nvSpPr>
        <p:spPr>
          <a:xfrm>
            <a:off x="8832304" y="719794"/>
            <a:ext cx="3024336" cy="32201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271463" indent="-271463">
              <a:lnSpc>
                <a:spcPct val="110000"/>
              </a:lnSpc>
              <a:spcBef>
                <a:spcPts val="300"/>
              </a:spcBef>
              <a:buFont typeface="함초롬돋움" panose="020B0604000101010101" pitchFamily="50" charset="-127"/>
              <a:buChar char="❑"/>
              <a:defRPr sz="1200" b="1">
                <a:solidFill>
                  <a:srgbClr val="000000"/>
                </a:solidFill>
                <a:latin typeface="Arial Narrow"/>
                <a:ea typeface="LG스마트체 Regular"/>
              </a:defRPr>
            </a:lvl1pPr>
          </a:lstStyle>
          <a:p>
            <a:pPr lvl="0">
              <a:lnSpc>
                <a:spcPct val="120000"/>
              </a:lnSpc>
              <a:spcBef>
                <a:spcPct val="50000"/>
              </a:spcBef>
              <a:buFont typeface="Wingdings" pitchFamily="2" charset="2"/>
              <a:buChar char="Ø"/>
              <a:defRPr/>
            </a:pPr>
            <a:r>
              <a:rPr lang="en-US" altLang="ko-KR" sz="1400" b="0" dirty="0"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NAD SoC: include applications and services developed by LGE</a:t>
            </a:r>
          </a:p>
          <a:p>
            <a:pPr lvl="0">
              <a:lnSpc>
                <a:spcPct val="120000"/>
              </a:lnSpc>
              <a:spcBef>
                <a:spcPct val="50000"/>
              </a:spcBef>
              <a:buFont typeface="Wingdings" pitchFamily="2" charset="2"/>
              <a:buChar char="Ø"/>
              <a:defRPr/>
            </a:pPr>
            <a:r>
              <a:rPr lang="en-US" altLang="ko-KR" sz="1400" b="0" dirty="0">
                <a:solidFill>
                  <a:schemeClr val="tx1"/>
                </a:solidFill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SW Task framework: </a:t>
            </a:r>
          </a:p>
          <a:p>
            <a:pPr lvl="1">
              <a:lnSpc>
                <a:spcPct val="120000"/>
              </a:lnSpc>
              <a:spcBef>
                <a:spcPct val="50000"/>
              </a:spcBef>
              <a:buFont typeface="Wingdings" panose="05000000000000000000" pitchFamily="2" charset="2"/>
              <a:buChar char="§"/>
              <a:defRPr/>
            </a:pPr>
            <a:r>
              <a:rPr lang="en-US" altLang="ko-KR" sz="1200" dirty="0"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 A high-performance, modern C++ event loop framework designed to compare Tiger Looper with superior architecture and developer experience.</a:t>
            </a:r>
          </a:p>
          <a:p>
            <a:pPr lvl="1">
              <a:lnSpc>
                <a:spcPct val="120000"/>
              </a:lnSpc>
              <a:spcBef>
                <a:spcPct val="50000"/>
              </a:spcBef>
              <a:buFont typeface="Wingdings" panose="05000000000000000000" pitchFamily="2" charset="2"/>
              <a:buChar char="§"/>
              <a:defRPr/>
            </a:pPr>
            <a:r>
              <a:rPr lang="en-US" altLang="ko-KR" sz="1200" dirty="0"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 Serves as the foundational event/task management layer for Tiger platform services</a:t>
            </a:r>
            <a:r>
              <a:rPr lang="en-US" altLang="ko-KR" sz="1400" dirty="0"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.</a:t>
            </a:r>
          </a:p>
          <a:p>
            <a:pPr lvl="1">
              <a:lnSpc>
                <a:spcPct val="120000"/>
              </a:lnSpc>
              <a:spcBef>
                <a:spcPct val="50000"/>
              </a:spcBef>
              <a:buFont typeface="Wingdings" panose="05000000000000000000" pitchFamily="2" charset="2"/>
              <a:buChar char="§"/>
              <a:defRPr/>
            </a:pPr>
            <a:endParaRPr lang="en-US" altLang="ko-KR" sz="1400" b="0" dirty="0"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9" name="직사각형 2">
            <a:extLst>
              <a:ext uri="{FF2B5EF4-FFF2-40B4-BE49-F238E27FC236}">
                <a16:creationId xmlns:a16="http://schemas.microsoft.com/office/drawing/2014/main" id="{73009833-FABA-3E2D-E634-C04C3932BB3F}"/>
              </a:ext>
            </a:extLst>
          </p:cNvPr>
          <p:cNvSpPr/>
          <p:nvPr/>
        </p:nvSpPr>
        <p:spPr>
          <a:xfrm>
            <a:off x="6378814" y="88576"/>
            <a:ext cx="1447810" cy="27698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 wrap="none" lIns="91429" tIns="45714" rIns="91429" bIns="45714">
            <a:spAutoFit/>
          </a:bodyPr>
          <a:lstStyle/>
          <a:p>
            <a:pPr>
              <a:defRPr/>
            </a:pPr>
            <a:r>
              <a:rPr lang="en-US" altLang="ko-KR" sz="1200" b="0" dirty="0">
                <a:solidFill>
                  <a:prstClr val="white">
                    <a:lumMod val="75000"/>
                  </a:prstClr>
                </a:solidFill>
                <a:latin typeface="Arial Narrow" pitchFamily="34" charset="0"/>
                <a:cs typeface="Arial" pitchFamily="34" charset="0"/>
              </a:rPr>
              <a:t>LGE Internal Use Only</a:t>
            </a:r>
            <a:endParaRPr lang="ko-KR" altLang="en-US" sz="1200" b="0" dirty="0">
              <a:solidFill>
                <a:prstClr val="white">
                  <a:lumMod val="75000"/>
                </a:prstClr>
              </a:solidFill>
              <a:latin typeface="Arial Narrow" pitchFamily="34" charset="0"/>
              <a:cs typeface="Arial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682" y="1005256"/>
            <a:ext cx="6468004" cy="506011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DB19766-723C-AFA0-B832-5D9A619FD919}"/>
              </a:ext>
            </a:extLst>
          </p:cNvPr>
          <p:cNvSpPr txBox="1"/>
          <p:nvPr/>
        </p:nvSpPr>
        <p:spPr>
          <a:xfrm>
            <a:off x="2874805" y="6185883"/>
            <a:ext cx="19591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Fig 2: System Context Diagram</a:t>
            </a:r>
          </a:p>
        </p:txBody>
      </p:sp>
    </p:spTree>
    <p:extLst>
      <p:ext uri="{BB962C8B-B14F-4D97-AF65-F5344CB8AC3E}">
        <p14:creationId xmlns:p14="http://schemas.microsoft.com/office/powerpoint/2010/main" val="35204581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CA7F85-B2BB-A1A8-4252-B9D8F36EF6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54097" y="6577042"/>
            <a:ext cx="2743200" cy="365125"/>
          </a:xfrm>
        </p:spPr>
        <p:txBody>
          <a:bodyPr/>
          <a:lstStyle/>
          <a:p>
            <a:fld id="{9BEF5734-750F-6F44-80C1-1680C2239495}" type="slidenum">
              <a:rPr lang="x-none" smtClean="0"/>
              <a:t>40</a:t>
            </a:fld>
            <a:endParaRPr lang="x-none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E93DA0E-E092-9640-1E3E-7FBC6C04E7C6}"/>
              </a:ext>
            </a:extLst>
          </p:cNvPr>
          <p:cNvSpPr txBox="1"/>
          <p:nvPr/>
        </p:nvSpPr>
        <p:spPr>
          <a:xfrm>
            <a:off x="335360" y="98395"/>
            <a:ext cx="60486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b="1">
                <a:solidFill>
                  <a:prstClr val="black"/>
                </a:solidFill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6. Validation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3" name="텍스트 개체 틀 3">
            <a:extLst>
              <a:ext uri="{FF2B5EF4-FFF2-40B4-BE49-F238E27FC236}">
                <a16:creationId xmlns:a16="http://schemas.microsoft.com/office/drawing/2014/main" id="{41E0D2BF-0DC6-EAAD-3619-7B5E6BB47CFB}"/>
              </a:ext>
            </a:extLst>
          </p:cNvPr>
          <p:cNvSpPr txBox="1">
            <a:spLocks/>
          </p:cNvSpPr>
          <p:nvPr/>
        </p:nvSpPr>
        <p:spPr>
          <a:xfrm>
            <a:off x="438485" y="581090"/>
            <a:ext cx="11418155" cy="23474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271463" indent="-271463">
              <a:lnSpc>
                <a:spcPct val="110000"/>
              </a:lnSpc>
              <a:spcBef>
                <a:spcPts val="300"/>
              </a:spcBef>
              <a:buFont typeface="함초롬돋움" panose="020B0604000101010101" pitchFamily="50" charset="-127"/>
              <a:buChar char="❑"/>
              <a:defRPr sz="1200" b="1">
                <a:solidFill>
                  <a:srgbClr val="000000"/>
                </a:solidFill>
                <a:latin typeface="Arial Narrow"/>
                <a:ea typeface="LG스마트체 Regular"/>
              </a:defRPr>
            </a:lvl1pPr>
          </a:lstStyle>
          <a:p>
            <a:pPr lvl="0">
              <a:lnSpc>
                <a:spcPct val="120000"/>
              </a:lnSpc>
              <a:spcBef>
                <a:spcPct val="50000"/>
              </a:spcBef>
            </a:pPr>
            <a:r>
              <a:rPr lang="en-US" altLang="ko-KR" sz="1400" dirty="0"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Timer operation comparison</a:t>
            </a:r>
            <a:endParaRPr kumimoji="1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6" name="텍스트 개체 틀 3">
            <a:extLst>
              <a:ext uri="{FF2B5EF4-FFF2-40B4-BE49-F238E27FC236}">
                <a16:creationId xmlns:a16="http://schemas.microsoft.com/office/drawing/2014/main" id="{0FA89FB1-C4D9-73C2-74C4-C8E6112C3A41}"/>
              </a:ext>
            </a:extLst>
          </p:cNvPr>
          <p:cNvSpPr txBox="1">
            <a:spLocks/>
          </p:cNvSpPr>
          <p:nvPr/>
        </p:nvSpPr>
        <p:spPr>
          <a:xfrm>
            <a:off x="438485" y="938957"/>
            <a:ext cx="5309064" cy="580812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271463" indent="-271463">
              <a:lnSpc>
                <a:spcPct val="110000"/>
              </a:lnSpc>
              <a:spcBef>
                <a:spcPts val="300"/>
              </a:spcBef>
              <a:buFont typeface="함초롬돋움" panose="020B0604000101010101" pitchFamily="50" charset="-127"/>
              <a:buChar char="❑"/>
              <a:defRPr sz="1200" b="1">
                <a:solidFill>
                  <a:srgbClr val="000000"/>
                </a:solidFill>
                <a:latin typeface="Arial Narrow"/>
                <a:ea typeface="LG스마트체 Regular"/>
              </a:defRPr>
            </a:lvl1pPr>
          </a:lstStyle>
          <a:p>
            <a:pPr lvl="0">
              <a:lnSpc>
                <a:spcPct val="120000"/>
              </a:lnSpc>
              <a:spcBef>
                <a:spcPct val="50000"/>
              </a:spcBef>
              <a:buFont typeface="Wingdings" pitchFamily="2" charset="2"/>
              <a:buChar char="v"/>
              <a:defRPr/>
            </a:pPr>
            <a:r>
              <a:rPr lang="en-US" altLang="ko-KR" sz="1300" dirty="0"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Experimental setup</a:t>
            </a:r>
          </a:p>
          <a:p>
            <a:pPr marL="0" lvl="0" indent="0">
              <a:lnSpc>
                <a:spcPct val="120000"/>
              </a:lnSpc>
              <a:spcBef>
                <a:spcPct val="50000"/>
              </a:spcBef>
              <a:buNone/>
              <a:defRPr/>
            </a:pPr>
            <a:r>
              <a:rPr lang="en-US" b="0" dirty="0"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- </a:t>
            </a:r>
            <a:r>
              <a:rPr lang="en-US" dirty="0"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Load</a:t>
            </a:r>
            <a:r>
              <a:rPr lang="en-US" b="0" dirty="0"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: 1000 one-shot timers + 50 periodic timers</a:t>
            </a:r>
          </a:p>
          <a:p>
            <a:pPr marL="0" lvl="0" indent="0">
              <a:lnSpc>
                <a:spcPct val="120000"/>
              </a:lnSpc>
              <a:spcBef>
                <a:spcPct val="50000"/>
              </a:spcBef>
              <a:buNone/>
              <a:defRPr/>
            </a:pPr>
            <a:r>
              <a:rPr lang="en-US" b="0" dirty="0"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- </a:t>
            </a:r>
            <a:r>
              <a:rPr lang="en-US" dirty="0"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Duration</a:t>
            </a:r>
            <a:r>
              <a:rPr lang="en-US" b="0" dirty="0"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: 30 seconds continuous operation</a:t>
            </a:r>
          </a:p>
          <a:p>
            <a:pPr marL="0" lvl="0" indent="0">
              <a:lnSpc>
                <a:spcPct val="120000"/>
              </a:lnSpc>
              <a:spcBef>
                <a:spcPct val="50000"/>
              </a:spcBef>
              <a:buNone/>
              <a:defRPr/>
            </a:pPr>
            <a:r>
              <a:rPr lang="en-US" b="0" dirty="0"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- </a:t>
            </a:r>
            <a:r>
              <a:rPr lang="en-US" dirty="0"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Metrics</a:t>
            </a:r>
            <a:r>
              <a:rPr lang="en-US" b="0" dirty="0"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: CPU usage (%), RAM usage (RSS, MB), Resource efficiency</a:t>
            </a:r>
            <a:br>
              <a:rPr lang="en-US" b="0" dirty="0"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endParaRPr lang="en-US" altLang="ko-KR" b="0" dirty="0"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  <a:p>
            <a:pPr lvl="0">
              <a:lnSpc>
                <a:spcPct val="120000"/>
              </a:lnSpc>
              <a:spcBef>
                <a:spcPct val="50000"/>
              </a:spcBef>
              <a:buFont typeface="Wingdings" pitchFamily="2" charset="2"/>
              <a:buChar char="v"/>
              <a:defRPr/>
            </a:pPr>
            <a:r>
              <a:rPr lang="en-US" altLang="ko-KR" sz="1300" dirty="0"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Memory Efficiency</a:t>
            </a:r>
          </a:p>
          <a:p>
            <a:pPr marL="0" lvl="0" indent="0">
              <a:lnSpc>
                <a:spcPct val="120000"/>
              </a:lnSpc>
              <a:spcBef>
                <a:spcPct val="50000"/>
              </a:spcBef>
              <a:buNone/>
              <a:defRPr/>
            </a:pPr>
            <a:r>
              <a:rPr lang="en-US" altLang="ko-KR" b="0" dirty="0"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- </a:t>
            </a:r>
            <a:r>
              <a:rPr lang="en-US" altLang="ko-KR" dirty="0"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SW Task</a:t>
            </a:r>
            <a:r>
              <a:rPr lang="en-US" altLang="ko-KR" b="0" dirty="0"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: Flat memory usage (~3.8MB) - optimized timer data structures</a:t>
            </a:r>
          </a:p>
          <a:p>
            <a:pPr marL="0" lvl="0" indent="0">
              <a:lnSpc>
                <a:spcPct val="120000"/>
              </a:lnSpc>
              <a:spcBef>
                <a:spcPct val="50000"/>
              </a:spcBef>
              <a:buNone/>
              <a:defRPr/>
            </a:pPr>
            <a:r>
              <a:rPr lang="en-US" altLang="ko-KR" b="0" dirty="0"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- </a:t>
            </a:r>
            <a:r>
              <a:rPr lang="en-US" altLang="ko-KR" dirty="0"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Tiger Looper</a:t>
            </a:r>
            <a:r>
              <a:rPr lang="en-US" altLang="ko-KR" b="0" dirty="0"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: Step growth pattern (3.8→4.4→4.9MB) - memory leaks or inefficient allocation</a:t>
            </a:r>
          </a:p>
          <a:p>
            <a:pPr marL="0" lvl="0" indent="0">
              <a:lnSpc>
                <a:spcPct val="120000"/>
              </a:lnSpc>
              <a:spcBef>
                <a:spcPct val="50000"/>
              </a:spcBef>
              <a:buNone/>
              <a:defRPr/>
            </a:pPr>
            <a:r>
              <a:rPr lang="en-US" altLang="ko-KR" b="0" dirty="0"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- </a:t>
            </a:r>
            <a:r>
              <a:rPr lang="en-US" altLang="ko-KR" dirty="0"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Result</a:t>
            </a:r>
            <a:r>
              <a:rPr lang="en-US" altLang="ko-KR" b="0" dirty="0"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: SW Task uses 29% less memory with stable consumption</a:t>
            </a:r>
            <a:br>
              <a:rPr lang="en-US" altLang="ko-KR" b="0" dirty="0"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endParaRPr lang="en-US" altLang="ko-KR" b="0" dirty="0"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  <a:p>
            <a:pPr lvl="0">
              <a:lnSpc>
                <a:spcPct val="120000"/>
              </a:lnSpc>
              <a:spcBef>
                <a:spcPct val="50000"/>
              </a:spcBef>
              <a:buFont typeface="Wingdings" pitchFamily="2" charset="2"/>
              <a:buChar char="v"/>
              <a:defRPr/>
            </a:pPr>
            <a:r>
              <a:rPr lang="en-US" altLang="ko-KR" sz="1300" dirty="0"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CPU Efficiency</a:t>
            </a:r>
          </a:p>
          <a:p>
            <a:pPr marL="0" lvl="0" indent="0">
              <a:lnSpc>
                <a:spcPct val="120000"/>
              </a:lnSpc>
              <a:spcBef>
                <a:spcPct val="50000"/>
              </a:spcBef>
              <a:buNone/>
              <a:defRPr/>
            </a:pPr>
            <a:r>
              <a:rPr lang="en-US" altLang="ko-KR" dirty="0"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SW Task</a:t>
            </a:r>
            <a:r>
              <a:rPr lang="en-US" altLang="ko-KR" b="0" dirty="0"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: Consistent low usage with smaller spikes</a:t>
            </a:r>
          </a:p>
          <a:p>
            <a:pPr marL="0" lvl="0" indent="0">
              <a:lnSpc>
                <a:spcPct val="120000"/>
              </a:lnSpc>
              <a:spcBef>
                <a:spcPct val="50000"/>
              </a:spcBef>
              <a:buNone/>
              <a:defRPr/>
            </a:pPr>
            <a:r>
              <a:rPr lang="en-US" altLang="ko-KR" dirty="0"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Tiger Looper</a:t>
            </a:r>
            <a:r>
              <a:rPr lang="en-US" altLang="ko-KR" b="0" dirty="0"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: Higher peak CPU (17.8% vs 12.6%) - inefficient timer handling</a:t>
            </a:r>
          </a:p>
          <a:p>
            <a:pPr marL="0" lvl="0" indent="0">
              <a:lnSpc>
                <a:spcPct val="120000"/>
              </a:lnSpc>
              <a:spcBef>
                <a:spcPct val="50000"/>
              </a:spcBef>
              <a:buNone/>
              <a:defRPr/>
            </a:pPr>
            <a:r>
              <a:rPr lang="en-US" altLang="ko-KR" dirty="0"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Result</a:t>
            </a:r>
            <a:r>
              <a:rPr lang="en-US" altLang="ko-KR" b="0" dirty="0"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: SW Task delivers 41% lower CPU spikes</a:t>
            </a:r>
            <a:br>
              <a:rPr lang="en-US" altLang="ko-KR" b="0" dirty="0"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endParaRPr lang="en-US" altLang="ko-KR" b="0" dirty="0"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  <a:p>
            <a:pPr lvl="0">
              <a:lnSpc>
                <a:spcPct val="120000"/>
              </a:lnSpc>
              <a:spcBef>
                <a:spcPct val="50000"/>
              </a:spcBef>
              <a:buFont typeface="Wingdings" pitchFamily="2" charset="2"/>
              <a:buChar char="v"/>
              <a:defRPr/>
            </a:pPr>
            <a:r>
              <a:rPr lang="en-US" altLang="ko-KR" b="0" dirty="0"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 </a:t>
            </a:r>
            <a:r>
              <a:rPr lang="en-US" altLang="ko-KR" sz="1300" dirty="0"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QA-02 Compliance</a:t>
            </a:r>
          </a:p>
          <a:p>
            <a:pPr marL="0" lvl="0" indent="0">
              <a:lnSpc>
                <a:spcPct val="120000"/>
              </a:lnSpc>
              <a:spcBef>
                <a:spcPct val="50000"/>
              </a:spcBef>
              <a:buNone/>
              <a:defRPr/>
            </a:pPr>
            <a:r>
              <a:rPr lang="en-US" altLang="ko-KR" b="0" dirty="0"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✅ </a:t>
            </a:r>
            <a:r>
              <a:rPr lang="en-US" altLang="ko-KR" dirty="0"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SW Task </a:t>
            </a:r>
            <a:r>
              <a:rPr lang="en-US" altLang="ko-KR" b="0" dirty="0"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: Superior resource utilization with 29% memory savings and 41% lower CPU peaks</a:t>
            </a:r>
          </a:p>
          <a:p>
            <a:pPr marL="0" lvl="0" indent="0">
              <a:lnSpc>
                <a:spcPct val="120000"/>
              </a:lnSpc>
              <a:spcBef>
                <a:spcPct val="50000"/>
              </a:spcBef>
              <a:buNone/>
              <a:defRPr/>
            </a:pPr>
            <a:r>
              <a:rPr lang="en-US" altLang="ko-KR" b="0" dirty="0"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❌ </a:t>
            </a:r>
            <a:r>
              <a:rPr lang="en-US" altLang="ko-KR" dirty="0"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Tiger Looper</a:t>
            </a:r>
            <a:r>
              <a:rPr lang="en-US" altLang="ko-KR" b="0" dirty="0"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: Inefficient resource usage with growing memory footprint</a:t>
            </a:r>
            <a:endParaRPr lang="en-US" altLang="ko-KR" sz="1100" b="0" dirty="0"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9" name="직사각형 2">
            <a:extLst>
              <a:ext uri="{FF2B5EF4-FFF2-40B4-BE49-F238E27FC236}">
                <a16:creationId xmlns:a16="http://schemas.microsoft.com/office/drawing/2014/main" id="{CE0D37FF-B6F6-B6EE-7424-FB633D7311B0}"/>
              </a:ext>
            </a:extLst>
          </p:cNvPr>
          <p:cNvSpPr/>
          <p:nvPr/>
        </p:nvSpPr>
        <p:spPr>
          <a:xfrm>
            <a:off x="5375811" y="180980"/>
            <a:ext cx="1447810" cy="27698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 wrap="none" lIns="91429" tIns="45714" rIns="91429" bIns="45714">
            <a:spAutoFit/>
          </a:bodyPr>
          <a:lstStyle/>
          <a:p>
            <a:pPr>
              <a:defRPr/>
            </a:pPr>
            <a:r>
              <a:rPr lang="en-US" altLang="ko-KR" sz="1200" b="0">
                <a:solidFill>
                  <a:prstClr val="white">
                    <a:lumMod val="75000"/>
                  </a:prstClr>
                </a:solidFill>
                <a:latin typeface="Arial Narrow" pitchFamily="34" charset="0"/>
                <a:cs typeface="Arial" pitchFamily="34" charset="0"/>
              </a:rPr>
              <a:t>LGE Internal Use Only</a:t>
            </a:r>
            <a:endParaRPr lang="ko-KR" altLang="en-US" sz="1200" b="0">
              <a:solidFill>
                <a:prstClr val="white">
                  <a:lumMod val="75000"/>
                </a:prstClr>
              </a:solidFill>
              <a:latin typeface="Arial Narrow" pitchFamily="34" charset="0"/>
              <a:cs typeface="Arial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3517" y="228110"/>
            <a:ext cx="4720503" cy="313110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6507" y="3492707"/>
            <a:ext cx="4867737" cy="3228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01337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ED9FED-C154-D0B6-956D-1550362E4B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7DB04F-D27B-E7B1-9C50-6D3E72B29F6A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CEDF7557-72DD-A34A-8659-6DD33C33D1E3}" type="datetime1">
              <a:rPr lang="en-US" smtClean="0"/>
              <a:t>10/6/25</a:t>
            </a:fld>
            <a:endParaRPr lang="x-non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07C9D8-2E21-15B4-B2A6-0A10831321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54097" y="6577042"/>
            <a:ext cx="2743200" cy="365125"/>
          </a:xfrm>
        </p:spPr>
        <p:txBody>
          <a:bodyPr/>
          <a:lstStyle/>
          <a:p>
            <a:fld id="{9BEF5734-750F-6F44-80C1-1680C2239495}" type="slidenum">
              <a:rPr lang="x-none" smtClean="0"/>
              <a:t>41</a:t>
            </a:fld>
            <a:endParaRPr lang="x-none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DACA686-E0EF-A6E6-D859-45AB1D16FE68}"/>
              </a:ext>
            </a:extLst>
          </p:cNvPr>
          <p:cNvSpPr txBox="1"/>
          <p:nvPr/>
        </p:nvSpPr>
        <p:spPr>
          <a:xfrm>
            <a:off x="335360" y="98395"/>
            <a:ext cx="60486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b="1" dirty="0">
                <a:solidFill>
                  <a:prstClr val="black"/>
                </a:solidFill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7. Conclusion</a:t>
            </a:r>
            <a:endParaRPr kumimoji="1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6" name="텍스트 개체 틀 3">
            <a:extLst>
              <a:ext uri="{FF2B5EF4-FFF2-40B4-BE49-F238E27FC236}">
                <a16:creationId xmlns:a16="http://schemas.microsoft.com/office/drawing/2014/main" id="{9DE03A2F-4721-6393-8E3C-C58A30DDAD6B}"/>
              </a:ext>
            </a:extLst>
          </p:cNvPr>
          <p:cNvSpPr txBox="1">
            <a:spLocks/>
          </p:cNvSpPr>
          <p:nvPr/>
        </p:nvSpPr>
        <p:spPr>
          <a:xfrm>
            <a:off x="335360" y="833284"/>
            <a:ext cx="5281670" cy="443813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271463" indent="-271463">
              <a:lnSpc>
                <a:spcPct val="110000"/>
              </a:lnSpc>
              <a:spcBef>
                <a:spcPts val="300"/>
              </a:spcBef>
              <a:buFont typeface="함초롬돋움" panose="020B0604000101010101" pitchFamily="50" charset="-127"/>
              <a:buChar char="❑"/>
              <a:defRPr sz="1200" b="1">
                <a:solidFill>
                  <a:srgbClr val="000000"/>
                </a:solidFill>
                <a:latin typeface="Arial Narrow"/>
                <a:ea typeface="LG스마트체 Regular"/>
              </a:defRPr>
            </a:lvl1pPr>
          </a:lstStyle>
          <a:p>
            <a:pPr lvl="0">
              <a:lnSpc>
                <a:spcPct val="120000"/>
              </a:lnSpc>
              <a:spcBef>
                <a:spcPct val="50000"/>
              </a:spcBef>
              <a:buFont typeface="Wingdings" pitchFamily="2" charset="2"/>
              <a:buChar char="q"/>
              <a:defRPr/>
            </a:pPr>
            <a:r>
              <a:rPr lang="en-US" altLang="ko-KR" sz="1400" dirty="0"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SW Task Framework: advantages over Tiger Looper</a:t>
            </a:r>
            <a:br>
              <a:rPr lang="en-US" altLang="ko-KR" sz="1400" dirty="0"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endParaRPr lang="x-none" b="0" dirty="0">
              <a:ea typeface="LG Smart UI SemiBold" panose="020B0700000101010101" pitchFamily="50" charset="-127"/>
              <a:cs typeface="Arial" panose="020B0604020202020204" pitchFamily="34" charset="0"/>
            </a:endParaRPr>
          </a:p>
          <a:p>
            <a:pPr marL="180975" lvl="0" indent="0" algn="just">
              <a:buNone/>
              <a:tabLst>
                <a:tab pos="261938" algn="l"/>
              </a:tabLst>
            </a:pPr>
            <a:r>
              <a:rPr lang="en-US" altLang="ko-KR" sz="1400" dirty="0">
                <a:ea typeface="LG Smart UI SemiBold" panose="020B0700000101010101" pitchFamily="50" charset="-127"/>
                <a:cs typeface="Arial" panose="020B0604020202020204" pitchFamily="34" charset="0"/>
              </a:rPr>
              <a:t>Performance</a:t>
            </a:r>
          </a:p>
          <a:p>
            <a:pPr marL="180975" lvl="0" indent="0" algn="just">
              <a:buNone/>
              <a:tabLst>
                <a:tab pos="261938" algn="l"/>
              </a:tabLst>
            </a:pPr>
            <a:r>
              <a:rPr lang="en-US" altLang="ko-KR" b="0" dirty="0">
                <a:ea typeface="LG Smart UI SemiBold" panose="020B0700000101010101" pitchFamily="50" charset="-127"/>
                <a:cs typeface="Arial" panose="020B0604020202020204" pitchFamily="34" charset="0"/>
              </a:rPr>
              <a:t>- Support CPU-bound task handling: non-blocking event loop</a:t>
            </a:r>
          </a:p>
          <a:p>
            <a:pPr marL="180975" lvl="0" indent="0" algn="just">
              <a:buNone/>
              <a:tabLst>
                <a:tab pos="261938" algn="l"/>
              </a:tabLst>
            </a:pPr>
            <a:r>
              <a:rPr lang="en-US" altLang="ko-KR" b="0" dirty="0">
                <a:ea typeface="LG Smart UI SemiBold" panose="020B0700000101010101" pitchFamily="50" charset="-127"/>
                <a:cs typeface="Arial" panose="020B0604020202020204" pitchFamily="34" charset="0"/>
              </a:rPr>
              <a:t>- Promise-based and Coroutines-based asynchronous helper: reduce significantly response time by using effective concurrency.</a:t>
            </a:r>
          </a:p>
          <a:p>
            <a:pPr marL="180975" lvl="0" indent="0" algn="just">
              <a:buNone/>
              <a:tabLst>
                <a:tab pos="261938" algn="l"/>
              </a:tabLst>
            </a:pPr>
            <a:br>
              <a:rPr lang="en-US" altLang="ko-KR" sz="1400" dirty="0">
                <a:ea typeface="LG Smart UI SemiBold" panose="020B0700000101010101" pitchFamily="50" charset="-127"/>
                <a:cs typeface="Arial" panose="020B0604020202020204" pitchFamily="34" charset="0"/>
              </a:rPr>
            </a:br>
            <a:r>
              <a:rPr lang="en-US" altLang="ko-KR" sz="1400" dirty="0">
                <a:ea typeface="LG Smart UI SemiBold" panose="020B0700000101010101" pitchFamily="50" charset="-127"/>
                <a:cs typeface="Arial" panose="020B0604020202020204" pitchFamily="34" charset="0"/>
              </a:rPr>
              <a:t>Efficiency</a:t>
            </a:r>
          </a:p>
          <a:p>
            <a:pPr marL="180975" lvl="0" indent="0" algn="just">
              <a:buNone/>
              <a:tabLst>
                <a:tab pos="261938" algn="l"/>
              </a:tabLst>
            </a:pPr>
            <a:r>
              <a:rPr lang="en-US" altLang="ko-KR" b="0" dirty="0">
                <a:ea typeface="LG Smart UI SemiBold" panose="020B0700000101010101" pitchFamily="50" charset="-127"/>
                <a:cs typeface="Arial" panose="020B0604020202020204" pitchFamily="34" charset="0"/>
              </a:rPr>
              <a:t>- Single Timer Manager thread manages unlimited timers compared to use thread-per-timer in Tiger Looper.</a:t>
            </a:r>
          </a:p>
          <a:p>
            <a:pPr marL="180975" indent="0" algn="just">
              <a:buNone/>
              <a:tabLst>
                <a:tab pos="261938" algn="l"/>
              </a:tabLst>
            </a:pPr>
            <a:r>
              <a:rPr lang="en-US" altLang="ko-KR" b="0" dirty="0">
                <a:ea typeface="LG Smart UI SemiBold" panose="020B0700000101010101" pitchFamily="50" charset="-127"/>
                <a:cs typeface="Arial" panose="020B0604020202020204" pitchFamily="34" charset="0"/>
              </a:rPr>
              <a:t>- Use Linux </a:t>
            </a:r>
            <a:r>
              <a:rPr lang="en-US" altLang="ko-KR" b="0" dirty="0" err="1">
                <a:ea typeface="LG Smart UI SemiBold" panose="020B0700000101010101" pitchFamily="50" charset="-127"/>
                <a:cs typeface="Arial" panose="020B0604020202020204" pitchFamily="34" charset="0"/>
              </a:rPr>
              <a:t>timerfd</a:t>
            </a:r>
            <a:r>
              <a:rPr lang="en-US" altLang="ko-KR" b="0" dirty="0">
                <a:ea typeface="LG Smart UI SemiBold" panose="020B0700000101010101" pitchFamily="50" charset="-127"/>
                <a:cs typeface="Arial" panose="020B0604020202020204" pitchFamily="34" charset="0"/>
              </a:rPr>
              <a:t> and </a:t>
            </a:r>
            <a:r>
              <a:rPr lang="en-US" altLang="ko-KR" b="0" dirty="0" err="1">
                <a:ea typeface="LG Smart UI SemiBold" panose="020B0700000101010101" pitchFamily="50" charset="-127"/>
                <a:cs typeface="Arial" panose="020B0604020202020204" pitchFamily="34" charset="0"/>
              </a:rPr>
              <a:t>epoll</a:t>
            </a:r>
            <a:r>
              <a:rPr lang="en-US" altLang="ko-KR" b="0" dirty="0">
                <a:ea typeface="LG Smart UI SemiBold" panose="020B0700000101010101" pitchFamily="50" charset="-127"/>
                <a:cs typeface="Arial" panose="020B0604020202020204" pitchFamily="34" charset="0"/>
              </a:rPr>
              <a:t> instead of POSIX timer in Tiger </a:t>
            </a:r>
            <a:r>
              <a:rPr lang="en-US" altLang="ko-KR" b="0" dirty="0" err="1">
                <a:ea typeface="LG Smart UI SemiBold" panose="020B0700000101010101" pitchFamily="50" charset="-127"/>
                <a:cs typeface="Arial" panose="020B0604020202020204" pitchFamily="34" charset="0"/>
              </a:rPr>
              <a:t>Looper</a:t>
            </a:r>
            <a:r>
              <a:rPr lang="en-US" altLang="ko-KR" b="0" dirty="0">
                <a:ea typeface="LG Smart UI SemiBold" panose="020B0700000101010101" pitchFamily="50" charset="-127"/>
                <a:cs typeface="Arial" panose="020B0604020202020204" pitchFamily="34" charset="0"/>
              </a:rPr>
              <a:t>: 90% overhead reduction</a:t>
            </a:r>
          </a:p>
          <a:p>
            <a:pPr marL="352425" lvl="0" indent="-171450" algn="just">
              <a:buFontTx/>
              <a:buChar char="-"/>
              <a:tabLst>
                <a:tab pos="261938" algn="l"/>
              </a:tabLst>
            </a:pPr>
            <a:endParaRPr lang="en-US" altLang="ko-KR" b="0" dirty="0">
              <a:ea typeface="LG Smart UI SemiBold" panose="020B0700000101010101" pitchFamily="50" charset="-127"/>
              <a:cs typeface="Arial" panose="020B0604020202020204" pitchFamily="34" charset="0"/>
            </a:endParaRPr>
          </a:p>
          <a:p>
            <a:pPr marL="180975" lvl="0" indent="0" algn="just">
              <a:buNone/>
              <a:tabLst>
                <a:tab pos="261938" algn="l"/>
              </a:tabLst>
            </a:pPr>
            <a:endParaRPr lang="en-US" altLang="ko-KR" b="0" dirty="0">
              <a:ea typeface="LG Smart UI SemiBold" panose="020B0700000101010101" pitchFamily="50" charset="-127"/>
              <a:cs typeface="Arial" panose="020B0604020202020204" pitchFamily="34" charset="0"/>
            </a:endParaRPr>
          </a:p>
          <a:p>
            <a:pPr marL="180975" lvl="0" indent="0" algn="just">
              <a:buNone/>
              <a:tabLst>
                <a:tab pos="261938" algn="l"/>
              </a:tabLst>
            </a:pPr>
            <a:endParaRPr lang="en-US" altLang="ko-KR" b="0" dirty="0">
              <a:ea typeface="LG Smart UI SemiBold" panose="020B0700000101010101" pitchFamily="50" charset="-127"/>
              <a:cs typeface="Arial" panose="020B0604020202020204" pitchFamily="34" charset="0"/>
            </a:endParaRPr>
          </a:p>
          <a:p>
            <a:pPr marL="449263" lvl="0" indent="-261938">
              <a:lnSpc>
                <a:spcPct val="120000"/>
              </a:lnSpc>
              <a:spcBef>
                <a:spcPct val="50000"/>
              </a:spcBef>
              <a:buFont typeface="Arial" panose="020B0604020202020204" pitchFamily="34" charset="0"/>
              <a:buChar char="•"/>
              <a:defRPr/>
            </a:pPr>
            <a:endParaRPr lang="en-US" altLang="ko-KR" b="0" dirty="0">
              <a:latin typeface="LG Smart UI SemiBold" panose="020B0700000101010101" pitchFamily="50" charset="-127"/>
              <a:ea typeface="LG Smart UI SemiBold" panose="020B0700000101010101" pitchFamily="50" charset="-127"/>
              <a:cs typeface="Arial" panose="020B0604020202020204" pitchFamily="34" charset="0"/>
            </a:endParaRPr>
          </a:p>
          <a:p>
            <a:pPr lvl="0">
              <a:lnSpc>
                <a:spcPct val="120000"/>
              </a:lnSpc>
              <a:spcBef>
                <a:spcPct val="50000"/>
              </a:spcBef>
              <a:buFont typeface="Wingdings" panose="05000000000000000000" pitchFamily="2" charset="2"/>
              <a:buChar char="§"/>
              <a:defRPr/>
            </a:pPr>
            <a:endParaRPr lang="en-US" altLang="ko-KR" sz="1100" dirty="0">
              <a:latin typeface="LG Smart UI SemiBold" panose="020B0700000101010101" pitchFamily="50" charset="-127"/>
              <a:ea typeface="LG Smart UI SemiBold" panose="020B0700000101010101" pitchFamily="50" charset="-127"/>
              <a:cs typeface="Arial" panose="020B0604020202020204" pitchFamily="34" charset="0"/>
            </a:endParaRPr>
          </a:p>
          <a:p>
            <a:pPr lvl="0">
              <a:lnSpc>
                <a:spcPct val="120000"/>
              </a:lnSpc>
              <a:spcBef>
                <a:spcPct val="50000"/>
              </a:spcBef>
              <a:buFont typeface="Wingdings" panose="05000000000000000000" pitchFamily="2" charset="2"/>
              <a:buChar char="§"/>
              <a:defRPr/>
            </a:pPr>
            <a:endParaRPr lang="en-US" altLang="ko-KR" sz="1100" dirty="0">
              <a:latin typeface="LG Smart UI SemiBold" panose="020B0700000101010101" pitchFamily="50" charset="-127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9" name="직사각형 2">
            <a:extLst>
              <a:ext uri="{FF2B5EF4-FFF2-40B4-BE49-F238E27FC236}">
                <a16:creationId xmlns:a16="http://schemas.microsoft.com/office/drawing/2014/main" id="{F8A3AEAD-8BE8-1684-A50C-B4CE7FC5E1C5}"/>
              </a:ext>
            </a:extLst>
          </p:cNvPr>
          <p:cNvSpPr/>
          <p:nvPr/>
        </p:nvSpPr>
        <p:spPr>
          <a:xfrm>
            <a:off x="5375811" y="180980"/>
            <a:ext cx="1447810" cy="27698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 wrap="none" lIns="91429" tIns="45714" rIns="91429" bIns="45714">
            <a:spAutoFit/>
          </a:bodyPr>
          <a:lstStyle/>
          <a:p>
            <a:pPr>
              <a:defRPr/>
            </a:pPr>
            <a:r>
              <a:rPr lang="en-US" altLang="ko-KR" sz="1200" b="0">
                <a:solidFill>
                  <a:prstClr val="white">
                    <a:lumMod val="75000"/>
                  </a:prstClr>
                </a:solidFill>
                <a:latin typeface="Arial Narrow" pitchFamily="34" charset="0"/>
                <a:cs typeface="Arial" pitchFamily="34" charset="0"/>
              </a:rPr>
              <a:t>LGE Internal Use Only</a:t>
            </a:r>
            <a:endParaRPr lang="ko-KR" altLang="en-US" sz="1200" b="0">
              <a:solidFill>
                <a:prstClr val="white">
                  <a:lumMod val="75000"/>
                </a:prstClr>
              </a:solidFill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8" name="텍스트 개체 틀 3">
            <a:extLst>
              <a:ext uri="{FF2B5EF4-FFF2-40B4-BE49-F238E27FC236}">
                <a16:creationId xmlns:a16="http://schemas.microsoft.com/office/drawing/2014/main" id="{A3BA82F2-4B9E-63F3-CCF7-36E61B249DB5}"/>
              </a:ext>
            </a:extLst>
          </p:cNvPr>
          <p:cNvSpPr txBox="1">
            <a:spLocks/>
          </p:cNvSpPr>
          <p:nvPr/>
        </p:nvSpPr>
        <p:spPr>
          <a:xfrm>
            <a:off x="5974738" y="1329034"/>
            <a:ext cx="5281670" cy="412728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271463" indent="-271463">
              <a:lnSpc>
                <a:spcPct val="110000"/>
              </a:lnSpc>
              <a:spcBef>
                <a:spcPts val="300"/>
              </a:spcBef>
              <a:buFont typeface="함초롬돋움" panose="020B0604000101010101" pitchFamily="50" charset="-127"/>
              <a:buChar char="❑"/>
              <a:defRPr sz="1200" b="1">
                <a:solidFill>
                  <a:srgbClr val="000000"/>
                </a:solidFill>
                <a:latin typeface="Arial Narrow"/>
                <a:ea typeface="LG스마트체 Regular"/>
              </a:defRPr>
            </a:lvl1pPr>
          </a:lstStyle>
          <a:p>
            <a:pPr marL="180975" lvl="0" indent="0" algn="just">
              <a:buNone/>
              <a:tabLst>
                <a:tab pos="261938" algn="l"/>
              </a:tabLst>
            </a:pPr>
            <a:r>
              <a:rPr lang="en-US" altLang="ko-KR" sz="1400" dirty="0">
                <a:ea typeface="LG Smart UI SemiBold" panose="020B0700000101010101" pitchFamily="50" charset="-127"/>
                <a:cs typeface="Arial" panose="020B0604020202020204" pitchFamily="34" charset="0"/>
              </a:rPr>
              <a:t>Usability</a:t>
            </a:r>
          </a:p>
          <a:p>
            <a:pPr marL="180975" lvl="0" indent="0" algn="just">
              <a:buNone/>
              <a:tabLst>
                <a:tab pos="261938" algn="l"/>
              </a:tabLst>
            </a:pPr>
            <a:r>
              <a:rPr lang="en-US" altLang="ko-KR" b="0" dirty="0">
                <a:ea typeface="LG Smart UI SemiBold" panose="020B0700000101010101" pitchFamily="50" charset="-127"/>
                <a:cs typeface="Arial" panose="020B0604020202020204" pitchFamily="34" charset="0"/>
              </a:rPr>
              <a:t>- Multi-paradigm: JS-based promise chains, Coroutines, Android-style messages, modern C++17/20</a:t>
            </a:r>
          </a:p>
          <a:p>
            <a:pPr marL="180975" lvl="0" indent="0" algn="just">
              <a:buNone/>
              <a:tabLst>
                <a:tab pos="261938" algn="l"/>
              </a:tabLst>
            </a:pPr>
            <a:r>
              <a:rPr lang="en-US" altLang="ko-KR" b="0" dirty="0">
                <a:ea typeface="LG Smart UI SemiBold" panose="020B0700000101010101" pitchFamily="50" charset="-127"/>
                <a:cs typeface="Arial" panose="020B0604020202020204" pitchFamily="34" charset="0"/>
              </a:rPr>
              <a:t>- Rich API: functions Posting, Promise-based and Coroutines-based Async, Timer management, Android-style message. </a:t>
            </a:r>
          </a:p>
          <a:p>
            <a:pPr marL="180975" lvl="0" indent="0" algn="just">
              <a:buNone/>
              <a:tabLst>
                <a:tab pos="261938" algn="l"/>
              </a:tabLst>
            </a:pPr>
            <a:r>
              <a:rPr lang="en-US" altLang="ko-KR" b="0" dirty="0">
                <a:ea typeface="LG Smart UI SemiBold" panose="020B0700000101010101" pitchFamily="50" charset="-127"/>
                <a:cs typeface="Arial" panose="020B0604020202020204" pitchFamily="34" charset="0"/>
              </a:rPr>
              <a:t>- Flexible programming models: provide more API options</a:t>
            </a:r>
          </a:p>
          <a:p>
            <a:pPr marL="180975" lvl="0" indent="0" algn="just">
              <a:buNone/>
              <a:tabLst>
                <a:tab pos="261938" algn="l"/>
              </a:tabLst>
            </a:pPr>
            <a:br>
              <a:rPr lang="en-US" altLang="ko-KR" b="0" dirty="0">
                <a:ea typeface="LG Smart UI SemiBold" panose="020B0700000101010101" pitchFamily="50" charset="-127"/>
                <a:cs typeface="Arial" panose="020B0604020202020204" pitchFamily="34" charset="0"/>
              </a:rPr>
            </a:br>
            <a:r>
              <a:rPr lang="en-US" altLang="ko-KR" sz="1400" dirty="0">
                <a:ea typeface="LG Smart UI SemiBold" panose="020B0700000101010101" pitchFamily="50" charset="-127"/>
                <a:cs typeface="Arial" panose="020B0604020202020204" pitchFamily="34" charset="0"/>
              </a:rPr>
              <a:t>Reusability</a:t>
            </a:r>
          </a:p>
          <a:p>
            <a:pPr marL="180975" lvl="0" indent="0" algn="just">
              <a:buNone/>
              <a:tabLst>
                <a:tab pos="261938" algn="l"/>
              </a:tabLst>
            </a:pPr>
            <a:r>
              <a:rPr lang="en-US" altLang="ko-KR" b="0" dirty="0">
                <a:ea typeface="LG Smart UI SemiBold" panose="020B0700000101010101" pitchFamily="50" charset="-127"/>
                <a:cs typeface="Arial" panose="020B0604020202020204" pitchFamily="34" charset="0"/>
              </a:rPr>
              <a:t>- 100% backward compatible: drop-in replacement, zero migration cost</a:t>
            </a:r>
          </a:p>
          <a:p>
            <a:pPr marL="180975" lvl="0" indent="0" algn="just">
              <a:buNone/>
              <a:tabLst>
                <a:tab pos="261938" algn="l"/>
              </a:tabLst>
            </a:pPr>
            <a:r>
              <a:rPr lang="en-US" altLang="ko-KR" b="0" dirty="0">
                <a:ea typeface="LG Smart UI SemiBold" panose="020B0700000101010101" pitchFamily="50" charset="-127"/>
                <a:cs typeface="Arial" panose="020B0604020202020204" pitchFamily="34" charset="0"/>
              </a:rPr>
              <a:t>- Additive enhancement: new features don't break existing code.</a:t>
            </a:r>
          </a:p>
          <a:p>
            <a:pPr marL="180975" lvl="0" indent="0" algn="just">
              <a:buNone/>
              <a:tabLst>
                <a:tab pos="261938" algn="l"/>
              </a:tabLst>
            </a:pPr>
            <a:r>
              <a:rPr lang="en-US" altLang="ko-KR" b="0" dirty="0">
                <a:ea typeface="LG Smart UI SemiBold" panose="020B0700000101010101" pitchFamily="50" charset="-127"/>
                <a:cs typeface="Arial" panose="020B0604020202020204" pitchFamily="34" charset="0"/>
              </a:rPr>
              <a:t>- Future-proof: Support modern C++ evolution</a:t>
            </a:r>
          </a:p>
          <a:p>
            <a:pPr marL="180975" lvl="0" indent="0" algn="just">
              <a:buNone/>
              <a:tabLst>
                <a:tab pos="261938" algn="l"/>
              </a:tabLst>
            </a:pPr>
            <a:br>
              <a:rPr lang="en-US" altLang="ko-KR" b="0" dirty="0">
                <a:ea typeface="LG Smart UI SemiBold" panose="020B0700000101010101" pitchFamily="50" charset="-127"/>
                <a:cs typeface="Arial" panose="020B0604020202020204" pitchFamily="34" charset="0"/>
              </a:rPr>
            </a:br>
            <a:endParaRPr lang="en-US" altLang="ko-KR" b="0" dirty="0">
              <a:ea typeface="LG Smart UI SemiBold" panose="020B0700000101010101" pitchFamily="50" charset="-127"/>
              <a:cs typeface="Arial" panose="020B0604020202020204" pitchFamily="34" charset="0"/>
            </a:endParaRPr>
          </a:p>
          <a:p>
            <a:pPr marL="180975" lvl="0" indent="0" algn="just">
              <a:buNone/>
              <a:tabLst>
                <a:tab pos="261938" algn="l"/>
              </a:tabLst>
            </a:pPr>
            <a:endParaRPr lang="en-US" altLang="ko-KR" b="0" dirty="0">
              <a:ea typeface="LG Smart UI SemiBold" panose="020B0700000101010101" pitchFamily="50" charset="-127"/>
              <a:cs typeface="Arial" panose="020B0604020202020204" pitchFamily="34" charset="0"/>
            </a:endParaRPr>
          </a:p>
          <a:p>
            <a:pPr marL="449263" lvl="0" indent="-261938">
              <a:lnSpc>
                <a:spcPct val="120000"/>
              </a:lnSpc>
              <a:spcBef>
                <a:spcPct val="50000"/>
              </a:spcBef>
              <a:buFont typeface="Arial" panose="020B0604020202020204" pitchFamily="34" charset="0"/>
              <a:buChar char="•"/>
              <a:defRPr/>
            </a:pPr>
            <a:endParaRPr lang="en-US" altLang="ko-KR" b="0" dirty="0">
              <a:latin typeface="LG Smart UI SemiBold" panose="020B0700000101010101" pitchFamily="50" charset="-127"/>
              <a:ea typeface="LG Smart UI SemiBold" panose="020B0700000101010101" pitchFamily="50" charset="-127"/>
              <a:cs typeface="Arial" panose="020B0604020202020204" pitchFamily="34" charset="0"/>
            </a:endParaRPr>
          </a:p>
          <a:p>
            <a:pPr lvl="0">
              <a:lnSpc>
                <a:spcPct val="120000"/>
              </a:lnSpc>
              <a:spcBef>
                <a:spcPct val="50000"/>
              </a:spcBef>
              <a:buFont typeface="Wingdings" panose="05000000000000000000" pitchFamily="2" charset="2"/>
              <a:buChar char="§"/>
              <a:defRPr/>
            </a:pPr>
            <a:endParaRPr lang="en-US" altLang="ko-KR" sz="1100" dirty="0">
              <a:latin typeface="LG Smart UI SemiBold" panose="020B0700000101010101" pitchFamily="50" charset="-127"/>
              <a:ea typeface="LG Smart UI SemiBold" panose="020B0700000101010101" pitchFamily="50" charset="-127"/>
              <a:cs typeface="Arial" panose="020B0604020202020204" pitchFamily="34" charset="0"/>
            </a:endParaRPr>
          </a:p>
          <a:p>
            <a:pPr lvl="0">
              <a:lnSpc>
                <a:spcPct val="120000"/>
              </a:lnSpc>
              <a:spcBef>
                <a:spcPct val="50000"/>
              </a:spcBef>
              <a:buFont typeface="Wingdings" panose="05000000000000000000" pitchFamily="2" charset="2"/>
              <a:buChar char="§"/>
              <a:defRPr/>
            </a:pPr>
            <a:endParaRPr lang="en-US" altLang="ko-KR" sz="1100" dirty="0">
              <a:latin typeface="LG Smart UI SemiBold" panose="020B0700000101010101" pitchFamily="50" charset="-127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1" name="텍스트 개체 틀 3">
            <a:extLst>
              <a:ext uri="{FF2B5EF4-FFF2-40B4-BE49-F238E27FC236}">
                <a16:creationId xmlns:a16="http://schemas.microsoft.com/office/drawing/2014/main" id="{F0EE8366-8F0D-8112-85D6-5F4AF341C693}"/>
              </a:ext>
            </a:extLst>
          </p:cNvPr>
          <p:cNvSpPr txBox="1">
            <a:spLocks/>
          </p:cNvSpPr>
          <p:nvPr/>
        </p:nvSpPr>
        <p:spPr>
          <a:xfrm>
            <a:off x="335360" y="3908848"/>
            <a:ext cx="5281670" cy="172047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271463" indent="-271463">
              <a:lnSpc>
                <a:spcPct val="110000"/>
              </a:lnSpc>
              <a:spcBef>
                <a:spcPts val="300"/>
              </a:spcBef>
              <a:buFont typeface="함초롬돋움" panose="020B0604000101010101" pitchFamily="50" charset="-127"/>
              <a:buChar char="❑"/>
              <a:defRPr sz="1200" b="1">
                <a:solidFill>
                  <a:srgbClr val="000000"/>
                </a:solidFill>
                <a:latin typeface="Arial Narrow"/>
                <a:ea typeface="LG스마트체 Regular"/>
              </a:defRPr>
            </a:lvl1pPr>
          </a:lstStyle>
          <a:p>
            <a:pPr marL="352425" lvl="0" indent="-171450" algn="just">
              <a:buFont typeface="Wingdings" pitchFamily="2" charset="2"/>
              <a:buChar char="v"/>
              <a:tabLst>
                <a:tab pos="261938" algn="l"/>
              </a:tabLst>
            </a:pPr>
            <a:r>
              <a:rPr lang="en-US" altLang="ko-KR" b="0" dirty="0">
                <a:solidFill>
                  <a:srgbClr val="FF0000"/>
                </a:solidFill>
                <a:ea typeface="LG Smart UI SemiBold" panose="020B0700000101010101" pitchFamily="50" charset="-127"/>
                <a:cs typeface="Arial" panose="020B0604020202020204" pitchFamily="34" charset="0"/>
              </a:rPr>
              <a:t>SW Task Framework outperforms Tiger Looper framework comprehensively with higher performance, efficient resource efficiency, and API flexibility, while ensuring 100% backward compatibility.</a:t>
            </a:r>
          </a:p>
          <a:p>
            <a:pPr marL="180975" lvl="0" indent="0" algn="just">
              <a:buNone/>
              <a:tabLst>
                <a:tab pos="261938" algn="l"/>
              </a:tabLst>
            </a:pPr>
            <a:endParaRPr lang="en-US" altLang="ko-KR" b="0" dirty="0">
              <a:ea typeface="LG Smart UI SemiBold" panose="020B0700000101010101" pitchFamily="50" charset="-127"/>
              <a:cs typeface="Arial" panose="020B0604020202020204" pitchFamily="34" charset="0"/>
            </a:endParaRPr>
          </a:p>
          <a:p>
            <a:pPr marL="449263" lvl="0" indent="-261938">
              <a:lnSpc>
                <a:spcPct val="120000"/>
              </a:lnSpc>
              <a:spcBef>
                <a:spcPct val="50000"/>
              </a:spcBef>
              <a:buFont typeface="Arial" panose="020B0604020202020204" pitchFamily="34" charset="0"/>
              <a:buChar char="•"/>
              <a:defRPr/>
            </a:pPr>
            <a:endParaRPr lang="en-US" altLang="ko-KR" b="0" dirty="0">
              <a:latin typeface="LG Smart UI SemiBold" panose="020B0700000101010101" pitchFamily="50" charset="-127"/>
              <a:ea typeface="LG Smart UI SemiBold" panose="020B0700000101010101" pitchFamily="50" charset="-127"/>
              <a:cs typeface="Arial" panose="020B0604020202020204" pitchFamily="34" charset="0"/>
            </a:endParaRPr>
          </a:p>
          <a:p>
            <a:pPr lvl="0">
              <a:lnSpc>
                <a:spcPct val="120000"/>
              </a:lnSpc>
              <a:spcBef>
                <a:spcPct val="50000"/>
              </a:spcBef>
              <a:buFont typeface="Wingdings" panose="05000000000000000000" pitchFamily="2" charset="2"/>
              <a:buChar char="§"/>
              <a:defRPr/>
            </a:pPr>
            <a:endParaRPr lang="en-US" altLang="ko-KR" sz="1100" dirty="0">
              <a:latin typeface="LG Smart UI SemiBold" panose="020B0700000101010101" pitchFamily="50" charset="-127"/>
              <a:ea typeface="LG Smart UI SemiBold" panose="020B0700000101010101" pitchFamily="50" charset="-127"/>
              <a:cs typeface="Arial" panose="020B0604020202020204" pitchFamily="34" charset="0"/>
            </a:endParaRPr>
          </a:p>
          <a:p>
            <a:pPr lvl="0">
              <a:lnSpc>
                <a:spcPct val="120000"/>
              </a:lnSpc>
              <a:spcBef>
                <a:spcPct val="50000"/>
              </a:spcBef>
              <a:buFont typeface="Wingdings" panose="05000000000000000000" pitchFamily="2" charset="2"/>
              <a:buChar char="§"/>
              <a:defRPr/>
            </a:pPr>
            <a:endParaRPr lang="en-US" altLang="ko-KR" sz="1100" dirty="0">
              <a:latin typeface="LG Smart UI SemiBold" panose="020B0700000101010101" pitchFamily="50" charset="-127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596845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35AC99-4C76-CD36-852E-9C63CD700D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22DA3A-A650-7A88-90B4-3C36DD2022DA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CEDF7557-72DD-A34A-8659-6DD33C33D1E3}" type="datetime1">
              <a:rPr lang="en-US" smtClean="0"/>
              <a:t>10/6/25</a:t>
            </a:fld>
            <a:endParaRPr lang="x-non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89026B-AE49-F36A-BAA6-26FEAC88F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54097" y="6577042"/>
            <a:ext cx="2743200" cy="365125"/>
          </a:xfrm>
        </p:spPr>
        <p:txBody>
          <a:bodyPr/>
          <a:lstStyle/>
          <a:p>
            <a:fld id="{9BEF5734-750F-6F44-80C1-1680C2239495}" type="slidenum">
              <a:rPr lang="x-none" smtClean="0"/>
              <a:t>42</a:t>
            </a:fld>
            <a:endParaRPr lang="x-none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2D332D-B042-A87C-D25F-73D23AA83A7A}"/>
              </a:ext>
            </a:extLst>
          </p:cNvPr>
          <p:cNvSpPr txBox="1"/>
          <p:nvPr/>
        </p:nvSpPr>
        <p:spPr>
          <a:xfrm>
            <a:off x="335360" y="98395"/>
            <a:ext cx="60486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b="1" dirty="0">
                <a:solidFill>
                  <a:prstClr val="black"/>
                </a:solidFill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Appendix</a:t>
            </a:r>
            <a:endParaRPr kumimoji="1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9" name="직사각형 2">
            <a:extLst>
              <a:ext uri="{FF2B5EF4-FFF2-40B4-BE49-F238E27FC236}">
                <a16:creationId xmlns:a16="http://schemas.microsoft.com/office/drawing/2014/main" id="{1E310C2F-6A79-BB6B-AB72-AD04C6056E75}"/>
              </a:ext>
            </a:extLst>
          </p:cNvPr>
          <p:cNvSpPr/>
          <p:nvPr/>
        </p:nvSpPr>
        <p:spPr>
          <a:xfrm>
            <a:off x="5375811" y="180980"/>
            <a:ext cx="1447810" cy="27698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 wrap="none" lIns="91429" tIns="45714" rIns="91429" bIns="45714">
            <a:spAutoFit/>
          </a:bodyPr>
          <a:lstStyle/>
          <a:p>
            <a:pPr>
              <a:defRPr/>
            </a:pPr>
            <a:r>
              <a:rPr lang="en-US" altLang="ko-KR" sz="1200" b="0">
                <a:solidFill>
                  <a:prstClr val="white">
                    <a:lumMod val="75000"/>
                  </a:prstClr>
                </a:solidFill>
                <a:latin typeface="Arial Narrow" pitchFamily="34" charset="0"/>
                <a:cs typeface="Arial" pitchFamily="34" charset="0"/>
              </a:rPr>
              <a:t>LGE Internal Use Only</a:t>
            </a:r>
            <a:endParaRPr lang="ko-KR" altLang="en-US" sz="1200" b="0">
              <a:solidFill>
                <a:prstClr val="white">
                  <a:lumMod val="75000"/>
                </a:prstClr>
              </a:solidFill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11" name="텍스트 개체 틀 3">
            <a:extLst>
              <a:ext uri="{FF2B5EF4-FFF2-40B4-BE49-F238E27FC236}">
                <a16:creationId xmlns:a16="http://schemas.microsoft.com/office/drawing/2014/main" id="{24FEA021-D9DE-A595-6F70-45357C29AAA8}"/>
              </a:ext>
            </a:extLst>
          </p:cNvPr>
          <p:cNvSpPr txBox="1">
            <a:spLocks/>
          </p:cNvSpPr>
          <p:nvPr/>
        </p:nvSpPr>
        <p:spPr>
          <a:xfrm>
            <a:off x="244027" y="716106"/>
            <a:ext cx="5281670" cy="131420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271463" indent="-271463">
              <a:lnSpc>
                <a:spcPct val="110000"/>
              </a:lnSpc>
              <a:spcBef>
                <a:spcPts val="300"/>
              </a:spcBef>
              <a:buFont typeface="함초롬돋움" panose="020B0604000101010101" pitchFamily="50" charset="-127"/>
              <a:buChar char="❑"/>
              <a:defRPr sz="1200" b="1">
                <a:solidFill>
                  <a:srgbClr val="000000"/>
                </a:solidFill>
                <a:latin typeface="Arial Narrow"/>
                <a:ea typeface="LG스마트체 Regular"/>
              </a:defRPr>
            </a:lvl1pPr>
          </a:lstStyle>
          <a:p>
            <a:pPr marL="352425" lvl="0" indent="-171450" algn="just">
              <a:buFont typeface="Wingdings" pitchFamily="2" charset="2"/>
              <a:buChar char="v"/>
              <a:tabLst>
                <a:tab pos="261938" algn="l"/>
              </a:tabLst>
            </a:pPr>
            <a:r>
              <a:rPr lang="en-US" altLang="ko-KR" b="0" dirty="0">
                <a:solidFill>
                  <a:schemeClr val="tx1"/>
                </a:solidFill>
                <a:ea typeface="LG Smart UI SemiBold" panose="020B0700000101010101" pitchFamily="50" charset="-127"/>
                <a:cs typeface="Arial" panose="020B0604020202020204" pitchFamily="34" charset="0"/>
              </a:rPr>
              <a:t>Class Diagram(1)</a:t>
            </a:r>
          </a:p>
          <a:p>
            <a:pPr marL="180975" lvl="0" indent="0" algn="just">
              <a:buNone/>
              <a:tabLst>
                <a:tab pos="261938" algn="l"/>
              </a:tabLst>
            </a:pPr>
            <a:endParaRPr lang="en-US" altLang="ko-KR" b="0" dirty="0">
              <a:ea typeface="LG Smart UI SemiBold" panose="020B0700000101010101" pitchFamily="50" charset="-127"/>
              <a:cs typeface="Arial" panose="020B0604020202020204" pitchFamily="34" charset="0"/>
            </a:endParaRPr>
          </a:p>
          <a:p>
            <a:pPr marL="449263" lvl="0" indent="-261938">
              <a:lnSpc>
                <a:spcPct val="120000"/>
              </a:lnSpc>
              <a:spcBef>
                <a:spcPct val="50000"/>
              </a:spcBef>
              <a:buFont typeface="Arial" panose="020B0604020202020204" pitchFamily="34" charset="0"/>
              <a:buChar char="•"/>
              <a:defRPr/>
            </a:pPr>
            <a:endParaRPr lang="en-US" altLang="ko-KR" b="0" dirty="0">
              <a:latin typeface="LG Smart UI SemiBold" panose="020B0700000101010101" pitchFamily="50" charset="-127"/>
              <a:ea typeface="LG Smart UI SemiBold" panose="020B0700000101010101" pitchFamily="50" charset="-127"/>
              <a:cs typeface="Arial" panose="020B0604020202020204" pitchFamily="34" charset="0"/>
            </a:endParaRPr>
          </a:p>
          <a:p>
            <a:pPr lvl="0">
              <a:lnSpc>
                <a:spcPct val="120000"/>
              </a:lnSpc>
              <a:spcBef>
                <a:spcPct val="50000"/>
              </a:spcBef>
              <a:buFont typeface="Wingdings" panose="05000000000000000000" pitchFamily="2" charset="2"/>
              <a:buChar char="§"/>
              <a:defRPr/>
            </a:pPr>
            <a:endParaRPr lang="en-US" altLang="ko-KR" sz="1100" dirty="0">
              <a:latin typeface="LG Smart UI SemiBold" panose="020B0700000101010101" pitchFamily="50" charset="-127"/>
              <a:ea typeface="LG Smart UI SemiBold" panose="020B0700000101010101" pitchFamily="50" charset="-127"/>
              <a:cs typeface="Arial" panose="020B0604020202020204" pitchFamily="34" charset="0"/>
            </a:endParaRPr>
          </a:p>
          <a:p>
            <a:pPr lvl="0">
              <a:lnSpc>
                <a:spcPct val="120000"/>
              </a:lnSpc>
              <a:spcBef>
                <a:spcPct val="50000"/>
              </a:spcBef>
              <a:buFont typeface="Wingdings" panose="05000000000000000000" pitchFamily="2" charset="2"/>
              <a:buChar char="§"/>
              <a:defRPr/>
            </a:pPr>
            <a:endParaRPr lang="en-US" altLang="ko-KR" sz="1100" dirty="0">
              <a:latin typeface="LG Smart UI SemiBold" panose="020B0700000101010101" pitchFamily="50" charset="-127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C09FE4A-AC91-3543-56F3-BEB688ED0F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3887" y="1944414"/>
            <a:ext cx="3609700" cy="37289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8EAF2DB-08FA-AAE1-458F-CB20757E85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992" y="1049091"/>
            <a:ext cx="7759151" cy="5307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88008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2D93DB-FF71-D304-8691-92006B4FDA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8DFF8-27D3-636F-9248-757DF8ABC3F8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CEDF7557-72DD-A34A-8659-6DD33C33D1E3}" type="datetime1">
              <a:rPr lang="en-US" smtClean="0"/>
              <a:t>10/6/25</a:t>
            </a:fld>
            <a:endParaRPr lang="x-non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D020F5-8443-675A-057E-21208C2DB9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54097" y="6577042"/>
            <a:ext cx="2743200" cy="365125"/>
          </a:xfrm>
        </p:spPr>
        <p:txBody>
          <a:bodyPr/>
          <a:lstStyle/>
          <a:p>
            <a:fld id="{9BEF5734-750F-6F44-80C1-1680C2239495}" type="slidenum">
              <a:rPr lang="x-none" smtClean="0"/>
              <a:t>43</a:t>
            </a:fld>
            <a:endParaRPr lang="x-none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B5CA6ED-28C0-FCBF-BF6F-1B2C738341C0}"/>
              </a:ext>
            </a:extLst>
          </p:cNvPr>
          <p:cNvSpPr txBox="1"/>
          <p:nvPr/>
        </p:nvSpPr>
        <p:spPr>
          <a:xfrm>
            <a:off x="335360" y="98395"/>
            <a:ext cx="60486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b="1" dirty="0">
                <a:solidFill>
                  <a:prstClr val="black"/>
                </a:solidFill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Appendix</a:t>
            </a:r>
            <a:endParaRPr kumimoji="1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9" name="직사각형 2">
            <a:extLst>
              <a:ext uri="{FF2B5EF4-FFF2-40B4-BE49-F238E27FC236}">
                <a16:creationId xmlns:a16="http://schemas.microsoft.com/office/drawing/2014/main" id="{D6905E7D-FFFE-781F-1DBD-DB96B6599BA7}"/>
              </a:ext>
            </a:extLst>
          </p:cNvPr>
          <p:cNvSpPr/>
          <p:nvPr/>
        </p:nvSpPr>
        <p:spPr>
          <a:xfrm>
            <a:off x="5375811" y="180980"/>
            <a:ext cx="1447810" cy="27698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 wrap="none" lIns="91429" tIns="45714" rIns="91429" bIns="45714">
            <a:spAutoFit/>
          </a:bodyPr>
          <a:lstStyle/>
          <a:p>
            <a:pPr>
              <a:defRPr/>
            </a:pPr>
            <a:r>
              <a:rPr lang="en-US" altLang="ko-KR" sz="1200" b="0">
                <a:solidFill>
                  <a:prstClr val="white">
                    <a:lumMod val="75000"/>
                  </a:prstClr>
                </a:solidFill>
                <a:latin typeface="Arial Narrow" pitchFamily="34" charset="0"/>
                <a:cs typeface="Arial" pitchFamily="34" charset="0"/>
              </a:rPr>
              <a:t>LGE Internal Use Only</a:t>
            </a:r>
            <a:endParaRPr lang="ko-KR" altLang="en-US" sz="1200" b="0">
              <a:solidFill>
                <a:prstClr val="white">
                  <a:lumMod val="75000"/>
                </a:prstClr>
              </a:solidFill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11" name="텍스트 개체 틀 3">
            <a:extLst>
              <a:ext uri="{FF2B5EF4-FFF2-40B4-BE49-F238E27FC236}">
                <a16:creationId xmlns:a16="http://schemas.microsoft.com/office/drawing/2014/main" id="{470E1382-A1B2-0810-9412-927061FF8209}"/>
              </a:ext>
            </a:extLst>
          </p:cNvPr>
          <p:cNvSpPr txBox="1">
            <a:spLocks/>
          </p:cNvSpPr>
          <p:nvPr/>
        </p:nvSpPr>
        <p:spPr>
          <a:xfrm>
            <a:off x="244027" y="716106"/>
            <a:ext cx="5281670" cy="131420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271463" indent="-271463">
              <a:lnSpc>
                <a:spcPct val="110000"/>
              </a:lnSpc>
              <a:spcBef>
                <a:spcPts val="300"/>
              </a:spcBef>
              <a:buFont typeface="함초롬돋움" panose="020B0604000101010101" pitchFamily="50" charset="-127"/>
              <a:buChar char="❑"/>
              <a:defRPr sz="1200" b="1">
                <a:solidFill>
                  <a:srgbClr val="000000"/>
                </a:solidFill>
                <a:latin typeface="Arial Narrow"/>
                <a:ea typeface="LG스마트체 Regular"/>
              </a:defRPr>
            </a:lvl1pPr>
          </a:lstStyle>
          <a:p>
            <a:pPr marL="352425" lvl="0" indent="-171450" algn="just">
              <a:buFont typeface="Wingdings" pitchFamily="2" charset="2"/>
              <a:buChar char="v"/>
              <a:tabLst>
                <a:tab pos="261938" algn="l"/>
              </a:tabLst>
            </a:pPr>
            <a:r>
              <a:rPr lang="en-US" altLang="ko-KR" b="0" dirty="0">
                <a:solidFill>
                  <a:schemeClr val="tx1"/>
                </a:solidFill>
                <a:ea typeface="LG Smart UI SemiBold" panose="020B0700000101010101" pitchFamily="50" charset="-127"/>
                <a:cs typeface="Arial" panose="020B0604020202020204" pitchFamily="34" charset="0"/>
              </a:rPr>
              <a:t>Class Diagram(2)</a:t>
            </a:r>
          </a:p>
          <a:p>
            <a:pPr marL="180975" lvl="0" indent="0" algn="just">
              <a:buNone/>
              <a:tabLst>
                <a:tab pos="261938" algn="l"/>
              </a:tabLst>
            </a:pPr>
            <a:endParaRPr lang="en-US" altLang="ko-KR" b="0" dirty="0">
              <a:ea typeface="LG Smart UI SemiBold" panose="020B0700000101010101" pitchFamily="50" charset="-127"/>
              <a:cs typeface="Arial" panose="020B0604020202020204" pitchFamily="34" charset="0"/>
            </a:endParaRPr>
          </a:p>
          <a:p>
            <a:pPr marL="449263" lvl="0" indent="-261938">
              <a:lnSpc>
                <a:spcPct val="120000"/>
              </a:lnSpc>
              <a:spcBef>
                <a:spcPct val="50000"/>
              </a:spcBef>
              <a:buFont typeface="Arial" panose="020B0604020202020204" pitchFamily="34" charset="0"/>
              <a:buChar char="•"/>
              <a:defRPr/>
            </a:pPr>
            <a:endParaRPr lang="en-US" altLang="ko-KR" b="0" dirty="0">
              <a:latin typeface="LG Smart UI SemiBold" panose="020B0700000101010101" pitchFamily="50" charset="-127"/>
              <a:ea typeface="LG Smart UI SemiBold" panose="020B0700000101010101" pitchFamily="50" charset="-127"/>
              <a:cs typeface="Arial" panose="020B0604020202020204" pitchFamily="34" charset="0"/>
            </a:endParaRPr>
          </a:p>
          <a:p>
            <a:pPr lvl="0">
              <a:lnSpc>
                <a:spcPct val="120000"/>
              </a:lnSpc>
              <a:spcBef>
                <a:spcPct val="50000"/>
              </a:spcBef>
              <a:buFont typeface="Wingdings" panose="05000000000000000000" pitchFamily="2" charset="2"/>
              <a:buChar char="§"/>
              <a:defRPr/>
            </a:pPr>
            <a:endParaRPr lang="en-US" altLang="ko-KR" sz="1100" dirty="0">
              <a:latin typeface="LG Smart UI SemiBold" panose="020B0700000101010101" pitchFamily="50" charset="-127"/>
              <a:ea typeface="LG Smart UI SemiBold" panose="020B0700000101010101" pitchFamily="50" charset="-127"/>
              <a:cs typeface="Arial" panose="020B0604020202020204" pitchFamily="34" charset="0"/>
            </a:endParaRPr>
          </a:p>
          <a:p>
            <a:pPr lvl="0">
              <a:lnSpc>
                <a:spcPct val="120000"/>
              </a:lnSpc>
              <a:spcBef>
                <a:spcPct val="50000"/>
              </a:spcBef>
              <a:buFont typeface="Wingdings" panose="05000000000000000000" pitchFamily="2" charset="2"/>
              <a:buChar char="§"/>
              <a:defRPr/>
            </a:pPr>
            <a:endParaRPr lang="en-US" altLang="ko-KR" sz="1100" dirty="0">
              <a:latin typeface="LG Smart UI SemiBold" panose="020B0700000101010101" pitchFamily="50" charset="-127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2881BC9-85A1-72F0-7313-EEDBD8C0A5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8661" y="1269912"/>
            <a:ext cx="2068124" cy="316184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6FE33A5-8AE4-7A1F-59E2-59B3E9AAF5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1189" y="1223439"/>
            <a:ext cx="2274378" cy="345431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8FE9354-D162-399D-C56C-34B9856130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8254" y="1223439"/>
            <a:ext cx="5062034" cy="3249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11863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89713E-3366-F8AA-2B6B-31163D379C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B74C8B-009D-128C-096D-01748C169686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CEDF7557-72DD-A34A-8659-6DD33C33D1E3}" type="datetime1">
              <a:rPr lang="en-US" smtClean="0"/>
              <a:t>10/6/25</a:t>
            </a:fld>
            <a:endParaRPr lang="x-non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DBB393-1496-8605-3DA3-1AC72D7EBD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54097" y="6577042"/>
            <a:ext cx="2743200" cy="365125"/>
          </a:xfrm>
        </p:spPr>
        <p:txBody>
          <a:bodyPr/>
          <a:lstStyle/>
          <a:p>
            <a:fld id="{9BEF5734-750F-6F44-80C1-1680C2239495}" type="slidenum">
              <a:rPr lang="x-none" smtClean="0"/>
              <a:t>44</a:t>
            </a:fld>
            <a:endParaRPr lang="x-none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F078090-26AD-0D97-B975-16AAC2C653F5}"/>
              </a:ext>
            </a:extLst>
          </p:cNvPr>
          <p:cNvSpPr txBox="1"/>
          <p:nvPr/>
        </p:nvSpPr>
        <p:spPr>
          <a:xfrm>
            <a:off x="335360" y="98395"/>
            <a:ext cx="60486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b="1" dirty="0">
                <a:solidFill>
                  <a:prstClr val="black"/>
                </a:solidFill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Appendix</a:t>
            </a:r>
            <a:endParaRPr kumimoji="1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9" name="직사각형 2">
            <a:extLst>
              <a:ext uri="{FF2B5EF4-FFF2-40B4-BE49-F238E27FC236}">
                <a16:creationId xmlns:a16="http://schemas.microsoft.com/office/drawing/2014/main" id="{C2EAB263-EE26-6C1D-F61F-7638015EE538}"/>
              </a:ext>
            </a:extLst>
          </p:cNvPr>
          <p:cNvSpPr/>
          <p:nvPr/>
        </p:nvSpPr>
        <p:spPr>
          <a:xfrm>
            <a:off x="5375811" y="180980"/>
            <a:ext cx="1447810" cy="27698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 wrap="none" lIns="91429" tIns="45714" rIns="91429" bIns="45714">
            <a:spAutoFit/>
          </a:bodyPr>
          <a:lstStyle/>
          <a:p>
            <a:pPr>
              <a:defRPr/>
            </a:pPr>
            <a:r>
              <a:rPr lang="en-US" altLang="ko-KR" sz="1200" b="0">
                <a:solidFill>
                  <a:prstClr val="white">
                    <a:lumMod val="75000"/>
                  </a:prstClr>
                </a:solidFill>
                <a:latin typeface="Arial Narrow" pitchFamily="34" charset="0"/>
                <a:cs typeface="Arial" pitchFamily="34" charset="0"/>
              </a:rPr>
              <a:t>LGE Internal Use Only</a:t>
            </a:r>
            <a:endParaRPr lang="ko-KR" altLang="en-US" sz="1200" b="0">
              <a:solidFill>
                <a:prstClr val="white">
                  <a:lumMod val="75000"/>
                </a:prstClr>
              </a:solidFill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11" name="텍스트 개체 틀 3">
            <a:extLst>
              <a:ext uri="{FF2B5EF4-FFF2-40B4-BE49-F238E27FC236}">
                <a16:creationId xmlns:a16="http://schemas.microsoft.com/office/drawing/2014/main" id="{CAB85A6E-BFCC-A0A9-41BD-574B098BD52F}"/>
              </a:ext>
            </a:extLst>
          </p:cNvPr>
          <p:cNvSpPr txBox="1">
            <a:spLocks/>
          </p:cNvSpPr>
          <p:nvPr/>
        </p:nvSpPr>
        <p:spPr>
          <a:xfrm>
            <a:off x="244027" y="716106"/>
            <a:ext cx="5281670" cy="131420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271463" indent="-271463">
              <a:lnSpc>
                <a:spcPct val="110000"/>
              </a:lnSpc>
              <a:spcBef>
                <a:spcPts val="300"/>
              </a:spcBef>
              <a:buFont typeface="함초롬돋움" panose="020B0604000101010101" pitchFamily="50" charset="-127"/>
              <a:buChar char="❑"/>
              <a:defRPr sz="1200" b="1">
                <a:solidFill>
                  <a:srgbClr val="000000"/>
                </a:solidFill>
                <a:latin typeface="Arial Narrow"/>
                <a:ea typeface="LG스마트체 Regular"/>
              </a:defRPr>
            </a:lvl1pPr>
          </a:lstStyle>
          <a:p>
            <a:pPr marL="352425" lvl="0" indent="-171450" algn="just">
              <a:buFont typeface="Wingdings" pitchFamily="2" charset="2"/>
              <a:buChar char="v"/>
              <a:tabLst>
                <a:tab pos="261938" algn="l"/>
              </a:tabLst>
            </a:pPr>
            <a:r>
              <a:rPr lang="en-US" altLang="ko-KR" b="0" dirty="0">
                <a:solidFill>
                  <a:schemeClr val="tx1"/>
                </a:solidFill>
                <a:ea typeface="LG Smart UI SemiBold" panose="020B0700000101010101" pitchFamily="50" charset="-127"/>
                <a:cs typeface="Arial" panose="020B0604020202020204" pitchFamily="34" charset="0"/>
              </a:rPr>
              <a:t>Class Diagram(3)</a:t>
            </a:r>
          </a:p>
          <a:p>
            <a:pPr marL="180975" lvl="0" indent="0" algn="just">
              <a:buNone/>
              <a:tabLst>
                <a:tab pos="261938" algn="l"/>
              </a:tabLst>
            </a:pPr>
            <a:endParaRPr lang="en-US" altLang="ko-KR" b="0" dirty="0">
              <a:ea typeface="LG Smart UI SemiBold" panose="020B0700000101010101" pitchFamily="50" charset="-127"/>
              <a:cs typeface="Arial" panose="020B0604020202020204" pitchFamily="34" charset="0"/>
            </a:endParaRPr>
          </a:p>
          <a:p>
            <a:pPr marL="449263" lvl="0" indent="-261938">
              <a:lnSpc>
                <a:spcPct val="120000"/>
              </a:lnSpc>
              <a:spcBef>
                <a:spcPct val="50000"/>
              </a:spcBef>
              <a:buFont typeface="Arial" panose="020B0604020202020204" pitchFamily="34" charset="0"/>
              <a:buChar char="•"/>
              <a:defRPr/>
            </a:pPr>
            <a:endParaRPr lang="en-US" altLang="ko-KR" b="0" dirty="0">
              <a:latin typeface="LG Smart UI SemiBold" panose="020B0700000101010101" pitchFamily="50" charset="-127"/>
              <a:ea typeface="LG Smart UI SemiBold" panose="020B0700000101010101" pitchFamily="50" charset="-127"/>
              <a:cs typeface="Arial" panose="020B0604020202020204" pitchFamily="34" charset="0"/>
            </a:endParaRPr>
          </a:p>
          <a:p>
            <a:pPr lvl="0">
              <a:lnSpc>
                <a:spcPct val="120000"/>
              </a:lnSpc>
              <a:spcBef>
                <a:spcPct val="50000"/>
              </a:spcBef>
              <a:buFont typeface="Wingdings" panose="05000000000000000000" pitchFamily="2" charset="2"/>
              <a:buChar char="§"/>
              <a:defRPr/>
            </a:pPr>
            <a:endParaRPr lang="en-US" altLang="ko-KR" sz="1100" dirty="0">
              <a:latin typeface="LG Smart UI SemiBold" panose="020B0700000101010101" pitchFamily="50" charset="-127"/>
              <a:ea typeface="LG Smart UI SemiBold" panose="020B0700000101010101" pitchFamily="50" charset="-127"/>
              <a:cs typeface="Arial" panose="020B0604020202020204" pitchFamily="34" charset="0"/>
            </a:endParaRPr>
          </a:p>
          <a:p>
            <a:pPr lvl="0">
              <a:lnSpc>
                <a:spcPct val="120000"/>
              </a:lnSpc>
              <a:spcBef>
                <a:spcPct val="50000"/>
              </a:spcBef>
              <a:buFont typeface="Wingdings" panose="05000000000000000000" pitchFamily="2" charset="2"/>
              <a:buChar char="§"/>
              <a:defRPr/>
            </a:pPr>
            <a:endParaRPr lang="en-US" altLang="ko-KR" sz="1100" dirty="0">
              <a:latin typeface="LG Smart UI SemiBold" panose="020B0700000101010101" pitchFamily="50" charset="-127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B39385-EF4F-A045-3178-9212C9C6B9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1799" y="1046838"/>
            <a:ext cx="9519706" cy="5095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92983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3EF178-37DE-F4CE-08DA-65166028B9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75E243-A0C8-D095-EF5D-AEAA717AF832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CEDF7557-72DD-A34A-8659-6DD33C33D1E3}" type="datetime1">
              <a:rPr lang="en-US" smtClean="0"/>
              <a:t>10/6/25</a:t>
            </a:fld>
            <a:endParaRPr lang="x-non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14FB01-5D3E-A420-33AA-DF68EA22A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54097" y="6577042"/>
            <a:ext cx="2743200" cy="365125"/>
          </a:xfrm>
        </p:spPr>
        <p:txBody>
          <a:bodyPr/>
          <a:lstStyle/>
          <a:p>
            <a:fld id="{9BEF5734-750F-6F44-80C1-1680C2239495}" type="slidenum">
              <a:rPr lang="x-none" smtClean="0"/>
              <a:t>45</a:t>
            </a:fld>
            <a:endParaRPr lang="x-none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8D90846-C899-0D82-FE57-7E13991D82C3}"/>
              </a:ext>
            </a:extLst>
          </p:cNvPr>
          <p:cNvSpPr txBox="1"/>
          <p:nvPr/>
        </p:nvSpPr>
        <p:spPr>
          <a:xfrm>
            <a:off x="335360" y="98395"/>
            <a:ext cx="60486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b="1" dirty="0">
                <a:solidFill>
                  <a:prstClr val="black"/>
                </a:solidFill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Appendix</a:t>
            </a:r>
            <a:endParaRPr kumimoji="1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9" name="직사각형 2">
            <a:extLst>
              <a:ext uri="{FF2B5EF4-FFF2-40B4-BE49-F238E27FC236}">
                <a16:creationId xmlns:a16="http://schemas.microsoft.com/office/drawing/2014/main" id="{0C0C83E9-118B-3C1D-20D9-4E37A86AD687}"/>
              </a:ext>
            </a:extLst>
          </p:cNvPr>
          <p:cNvSpPr/>
          <p:nvPr/>
        </p:nvSpPr>
        <p:spPr>
          <a:xfrm>
            <a:off x="5375811" y="180980"/>
            <a:ext cx="1447810" cy="27698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 wrap="none" lIns="91429" tIns="45714" rIns="91429" bIns="45714">
            <a:spAutoFit/>
          </a:bodyPr>
          <a:lstStyle/>
          <a:p>
            <a:pPr>
              <a:defRPr/>
            </a:pPr>
            <a:r>
              <a:rPr lang="en-US" altLang="ko-KR" sz="1200" b="0">
                <a:solidFill>
                  <a:prstClr val="white">
                    <a:lumMod val="75000"/>
                  </a:prstClr>
                </a:solidFill>
                <a:latin typeface="Arial Narrow" pitchFamily="34" charset="0"/>
                <a:cs typeface="Arial" pitchFamily="34" charset="0"/>
              </a:rPr>
              <a:t>LGE Internal Use Only</a:t>
            </a:r>
            <a:endParaRPr lang="ko-KR" altLang="en-US" sz="1200" b="0">
              <a:solidFill>
                <a:prstClr val="white">
                  <a:lumMod val="75000"/>
                </a:prstClr>
              </a:solidFill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11" name="텍스트 개체 틀 3">
            <a:extLst>
              <a:ext uri="{FF2B5EF4-FFF2-40B4-BE49-F238E27FC236}">
                <a16:creationId xmlns:a16="http://schemas.microsoft.com/office/drawing/2014/main" id="{EAAC2424-00A8-ECFB-3B90-952CD172FE8E}"/>
              </a:ext>
            </a:extLst>
          </p:cNvPr>
          <p:cNvSpPr txBox="1">
            <a:spLocks/>
          </p:cNvSpPr>
          <p:nvPr/>
        </p:nvSpPr>
        <p:spPr>
          <a:xfrm>
            <a:off x="244027" y="716106"/>
            <a:ext cx="5281670" cy="131420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271463" indent="-271463">
              <a:lnSpc>
                <a:spcPct val="110000"/>
              </a:lnSpc>
              <a:spcBef>
                <a:spcPts val="300"/>
              </a:spcBef>
              <a:buFont typeface="함초롬돋움" panose="020B0604000101010101" pitchFamily="50" charset="-127"/>
              <a:buChar char="❑"/>
              <a:defRPr sz="1200" b="1">
                <a:solidFill>
                  <a:srgbClr val="000000"/>
                </a:solidFill>
                <a:latin typeface="Arial Narrow"/>
                <a:ea typeface="LG스마트체 Regular"/>
              </a:defRPr>
            </a:lvl1pPr>
          </a:lstStyle>
          <a:p>
            <a:pPr marL="352425" lvl="0" indent="-171450" algn="just">
              <a:buFont typeface="Wingdings" pitchFamily="2" charset="2"/>
              <a:buChar char="v"/>
              <a:tabLst>
                <a:tab pos="261938" algn="l"/>
              </a:tabLst>
            </a:pPr>
            <a:r>
              <a:rPr lang="en-US" altLang="ko-KR" b="0" dirty="0">
                <a:solidFill>
                  <a:schemeClr val="tx1"/>
                </a:solidFill>
                <a:ea typeface="LG Smart UI SemiBold" panose="020B0700000101010101" pitchFamily="50" charset="-127"/>
                <a:cs typeface="Arial" panose="020B0604020202020204" pitchFamily="34" charset="0"/>
              </a:rPr>
              <a:t>Class Diagram(4)</a:t>
            </a:r>
          </a:p>
          <a:p>
            <a:pPr marL="180975" lvl="0" indent="0" algn="just">
              <a:buNone/>
              <a:tabLst>
                <a:tab pos="261938" algn="l"/>
              </a:tabLst>
            </a:pPr>
            <a:endParaRPr lang="en-US" altLang="ko-KR" b="0" dirty="0">
              <a:ea typeface="LG Smart UI SemiBold" panose="020B0700000101010101" pitchFamily="50" charset="-127"/>
              <a:cs typeface="Arial" panose="020B0604020202020204" pitchFamily="34" charset="0"/>
            </a:endParaRPr>
          </a:p>
          <a:p>
            <a:pPr marL="449263" lvl="0" indent="-261938">
              <a:lnSpc>
                <a:spcPct val="120000"/>
              </a:lnSpc>
              <a:spcBef>
                <a:spcPct val="50000"/>
              </a:spcBef>
              <a:buFont typeface="Arial" panose="020B0604020202020204" pitchFamily="34" charset="0"/>
              <a:buChar char="•"/>
              <a:defRPr/>
            </a:pPr>
            <a:endParaRPr lang="en-US" altLang="ko-KR" b="0" dirty="0">
              <a:latin typeface="LG Smart UI SemiBold" panose="020B0700000101010101" pitchFamily="50" charset="-127"/>
              <a:ea typeface="LG Smart UI SemiBold" panose="020B0700000101010101" pitchFamily="50" charset="-127"/>
              <a:cs typeface="Arial" panose="020B0604020202020204" pitchFamily="34" charset="0"/>
            </a:endParaRPr>
          </a:p>
          <a:p>
            <a:pPr lvl="0">
              <a:lnSpc>
                <a:spcPct val="120000"/>
              </a:lnSpc>
              <a:spcBef>
                <a:spcPct val="50000"/>
              </a:spcBef>
              <a:buFont typeface="Wingdings" panose="05000000000000000000" pitchFamily="2" charset="2"/>
              <a:buChar char="§"/>
              <a:defRPr/>
            </a:pPr>
            <a:endParaRPr lang="en-US" altLang="ko-KR" sz="1100" dirty="0">
              <a:latin typeface="LG Smart UI SemiBold" panose="020B0700000101010101" pitchFamily="50" charset="-127"/>
              <a:ea typeface="LG Smart UI SemiBold" panose="020B0700000101010101" pitchFamily="50" charset="-127"/>
              <a:cs typeface="Arial" panose="020B0604020202020204" pitchFamily="34" charset="0"/>
            </a:endParaRPr>
          </a:p>
          <a:p>
            <a:pPr lvl="0">
              <a:lnSpc>
                <a:spcPct val="120000"/>
              </a:lnSpc>
              <a:spcBef>
                <a:spcPct val="50000"/>
              </a:spcBef>
              <a:buFont typeface="Wingdings" panose="05000000000000000000" pitchFamily="2" charset="2"/>
              <a:buChar char="§"/>
              <a:defRPr/>
            </a:pPr>
            <a:endParaRPr lang="en-US" altLang="ko-KR" sz="1100" dirty="0">
              <a:latin typeface="LG Smart UI SemiBold" panose="020B0700000101010101" pitchFamily="50" charset="-127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D1B766C-AF68-CDD1-4A11-2DF43E6245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404" y="1111048"/>
            <a:ext cx="11407149" cy="4333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51243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1C34A5-99FB-5B12-3A6E-AC376774EB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15F862-7F5F-0237-8B51-4FB7D224254F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CEDF7557-72DD-A34A-8659-6DD33C33D1E3}" type="datetime1">
              <a:rPr lang="en-US" smtClean="0"/>
              <a:t>10/6/25</a:t>
            </a:fld>
            <a:endParaRPr lang="x-non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CE3705-681C-E4D1-4012-C50432F85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54097" y="6577042"/>
            <a:ext cx="2743200" cy="365125"/>
          </a:xfrm>
        </p:spPr>
        <p:txBody>
          <a:bodyPr/>
          <a:lstStyle/>
          <a:p>
            <a:fld id="{9BEF5734-750F-6F44-80C1-1680C2239495}" type="slidenum">
              <a:rPr lang="x-none" smtClean="0"/>
              <a:t>46</a:t>
            </a:fld>
            <a:endParaRPr lang="x-none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EA6F84-1CED-F235-616B-3A1198D2CDA2}"/>
              </a:ext>
            </a:extLst>
          </p:cNvPr>
          <p:cNvSpPr txBox="1"/>
          <p:nvPr/>
        </p:nvSpPr>
        <p:spPr>
          <a:xfrm>
            <a:off x="335360" y="98395"/>
            <a:ext cx="60486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b="1" dirty="0">
                <a:solidFill>
                  <a:prstClr val="black"/>
                </a:solidFill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Appendix</a:t>
            </a:r>
            <a:endParaRPr kumimoji="1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9" name="직사각형 2">
            <a:extLst>
              <a:ext uri="{FF2B5EF4-FFF2-40B4-BE49-F238E27FC236}">
                <a16:creationId xmlns:a16="http://schemas.microsoft.com/office/drawing/2014/main" id="{30DD2A8F-8FB2-2AEA-FCD4-05A9C73F28C8}"/>
              </a:ext>
            </a:extLst>
          </p:cNvPr>
          <p:cNvSpPr/>
          <p:nvPr/>
        </p:nvSpPr>
        <p:spPr>
          <a:xfrm>
            <a:off x="5375811" y="180980"/>
            <a:ext cx="1447810" cy="27698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 wrap="none" lIns="91429" tIns="45714" rIns="91429" bIns="45714">
            <a:spAutoFit/>
          </a:bodyPr>
          <a:lstStyle/>
          <a:p>
            <a:pPr>
              <a:defRPr/>
            </a:pPr>
            <a:r>
              <a:rPr lang="en-US" altLang="ko-KR" sz="1200" b="0">
                <a:solidFill>
                  <a:prstClr val="white">
                    <a:lumMod val="75000"/>
                  </a:prstClr>
                </a:solidFill>
                <a:latin typeface="Arial Narrow" pitchFamily="34" charset="0"/>
                <a:cs typeface="Arial" pitchFamily="34" charset="0"/>
              </a:rPr>
              <a:t>LGE Internal Use Only</a:t>
            </a:r>
            <a:endParaRPr lang="ko-KR" altLang="en-US" sz="1200" b="0">
              <a:solidFill>
                <a:prstClr val="white">
                  <a:lumMod val="75000"/>
                </a:prstClr>
              </a:solidFill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11" name="텍스트 개체 틀 3">
            <a:extLst>
              <a:ext uri="{FF2B5EF4-FFF2-40B4-BE49-F238E27FC236}">
                <a16:creationId xmlns:a16="http://schemas.microsoft.com/office/drawing/2014/main" id="{29E3C4E2-A160-E152-A802-3D58DA184F95}"/>
              </a:ext>
            </a:extLst>
          </p:cNvPr>
          <p:cNvSpPr txBox="1">
            <a:spLocks/>
          </p:cNvSpPr>
          <p:nvPr/>
        </p:nvSpPr>
        <p:spPr>
          <a:xfrm>
            <a:off x="244027" y="716106"/>
            <a:ext cx="5281670" cy="131420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271463" indent="-271463">
              <a:lnSpc>
                <a:spcPct val="110000"/>
              </a:lnSpc>
              <a:spcBef>
                <a:spcPts val="300"/>
              </a:spcBef>
              <a:buFont typeface="함초롬돋움" panose="020B0604000101010101" pitchFamily="50" charset="-127"/>
              <a:buChar char="❑"/>
              <a:defRPr sz="1200" b="1">
                <a:solidFill>
                  <a:srgbClr val="000000"/>
                </a:solidFill>
                <a:latin typeface="Arial Narrow"/>
                <a:ea typeface="LG스마트체 Regular"/>
              </a:defRPr>
            </a:lvl1pPr>
          </a:lstStyle>
          <a:p>
            <a:pPr marL="352425" lvl="0" indent="-171450" algn="just">
              <a:buFont typeface="Wingdings" pitchFamily="2" charset="2"/>
              <a:buChar char="v"/>
              <a:tabLst>
                <a:tab pos="261938" algn="l"/>
              </a:tabLst>
            </a:pPr>
            <a:r>
              <a:rPr lang="en-US" altLang="ko-KR" b="0" dirty="0">
                <a:solidFill>
                  <a:schemeClr val="tx1"/>
                </a:solidFill>
                <a:ea typeface="LG Smart UI SemiBold" panose="020B0700000101010101" pitchFamily="50" charset="-127"/>
                <a:cs typeface="Arial" panose="020B0604020202020204" pitchFamily="34" charset="0"/>
              </a:rPr>
              <a:t>Class Diagram(5)</a:t>
            </a:r>
          </a:p>
          <a:p>
            <a:pPr marL="180975" lvl="0" indent="0" algn="just">
              <a:buNone/>
              <a:tabLst>
                <a:tab pos="261938" algn="l"/>
              </a:tabLst>
            </a:pPr>
            <a:endParaRPr lang="en-US" altLang="ko-KR" b="0" dirty="0">
              <a:ea typeface="LG Smart UI SemiBold" panose="020B0700000101010101" pitchFamily="50" charset="-127"/>
              <a:cs typeface="Arial" panose="020B0604020202020204" pitchFamily="34" charset="0"/>
            </a:endParaRPr>
          </a:p>
          <a:p>
            <a:pPr marL="449263" lvl="0" indent="-261938">
              <a:lnSpc>
                <a:spcPct val="120000"/>
              </a:lnSpc>
              <a:spcBef>
                <a:spcPct val="50000"/>
              </a:spcBef>
              <a:buFont typeface="Arial" panose="020B0604020202020204" pitchFamily="34" charset="0"/>
              <a:buChar char="•"/>
              <a:defRPr/>
            </a:pPr>
            <a:endParaRPr lang="en-US" altLang="ko-KR" b="0" dirty="0">
              <a:latin typeface="LG Smart UI SemiBold" panose="020B0700000101010101" pitchFamily="50" charset="-127"/>
              <a:ea typeface="LG Smart UI SemiBold" panose="020B0700000101010101" pitchFamily="50" charset="-127"/>
              <a:cs typeface="Arial" panose="020B0604020202020204" pitchFamily="34" charset="0"/>
            </a:endParaRPr>
          </a:p>
          <a:p>
            <a:pPr lvl="0">
              <a:lnSpc>
                <a:spcPct val="120000"/>
              </a:lnSpc>
              <a:spcBef>
                <a:spcPct val="50000"/>
              </a:spcBef>
              <a:buFont typeface="Wingdings" panose="05000000000000000000" pitchFamily="2" charset="2"/>
              <a:buChar char="§"/>
              <a:defRPr/>
            </a:pPr>
            <a:endParaRPr lang="en-US" altLang="ko-KR" sz="1100" dirty="0">
              <a:latin typeface="LG Smart UI SemiBold" panose="020B0700000101010101" pitchFamily="50" charset="-127"/>
              <a:ea typeface="LG Smart UI SemiBold" panose="020B0700000101010101" pitchFamily="50" charset="-127"/>
              <a:cs typeface="Arial" panose="020B0604020202020204" pitchFamily="34" charset="0"/>
            </a:endParaRPr>
          </a:p>
          <a:p>
            <a:pPr lvl="0">
              <a:lnSpc>
                <a:spcPct val="120000"/>
              </a:lnSpc>
              <a:spcBef>
                <a:spcPct val="50000"/>
              </a:spcBef>
              <a:buFont typeface="Wingdings" panose="05000000000000000000" pitchFamily="2" charset="2"/>
              <a:buChar char="§"/>
              <a:defRPr/>
            </a:pPr>
            <a:endParaRPr lang="en-US" altLang="ko-KR" sz="1100" dirty="0">
              <a:latin typeface="LG Smart UI SemiBold" panose="020B0700000101010101" pitchFamily="50" charset="-127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8C958DE-6744-C9ED-367D-BF164316E8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782" y="889559"/>
            <a:ext cx="3966779" cy="485504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3BB4C78-734A-3E9E-9837-219EB2E06F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6305" y="716106"/>
            <a:ext cx="4503913" cy="5902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59973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69510B-938A-54D6-2A74-E75A8EB0E0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81B77-20AA-3D97-A03E-E654CAE69501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CEDF7557-72DD-A34A-8659-6DD33C33D1E3}" type="datetime1">
              <a:rPr lang="en-US" smtClean="0"/>
              <a:t>10/6/25</a:t>
            </a:fld>
            <a:endParaRPr lang="x-non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DED4C7-7921-57C2-A82A-B89FB1A707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54097" y="6577042"/>
            <a:ext cx="2743200" cy="365125"/>
          </a:xfrm>
        </p:spPr>
        <p:txBody>
          <a:bodyPr/>
          <a:lstStyle/>
          <a:p>
            <a:fld id="{9BEF5734-750F-6F44-80C1-1680C2239495}" type="slidenum">
              <a:rPr lang="x-none" smtClean="0"/>
              <a:t>47</a:t>
            </a:fld>
            <a:endParaRPr lang="x-none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52655A-6378-1825-B245-06B5362E44BF}"/>
              </a:ext>
            </a:extLst>
          </p:cNvPr>
          <p:cNvSpPr txBox="1"/>
          <p:nvPr/>
        </p:nvSpPr>
        <p:spPr>
          <a:xfrm>
            <a:off x="335360" y="98395"/>
            <a:ext cx="60486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b="1" dirty="0">
                <a:solidFill>
                  <a:prstClr val="black"/>
                </a:solidFill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Appendix</a:t>
            </a:r>
            <a:endParaRPr kumimoji="1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9" name="직사각형 2">
            <a:extLst>
              <a:ext uri="{FF2B5EF4-FFF2-40B4-BE49-F238E27FC236}">
                <a16:creationId xmlns:a16="http://schemas.microsoft.com/office/drawing/2014/main" id="{E5044D51-760F-4B50-69D0-355868C9C3F6}"/>
              </a:ext>
            </a:extLst>
          </p:cNvPr>
          <p:cNvSpPr/>
          <p:nvPr/>
        </p:nvSpPr>
        <p:spPr>
          <a:xfrm>
            <a:off x="5375811" y="180980"/>
            <a:ext cx="1447810" cy="27698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 wrap="none" lIns="91429" tIns="45714" rIns="91429" bIns="45714">
            <a:spAutoFit/>
          </a:bodyPr>
          <a:lstStyle/>
          <a:p>
            <a:pPr>
              <a:defRPr/>
            </a:pPr>
            <a:r>
              <a:rPr lang="en-US" altLang="ko-KR" sz="1200" b="0">
                <a:solidFill>
                  <a:prstClr val="white">
                    <a:lumMod val="75000"/>
                  </a:prstClr>
                </a:solidFill>
                <a:latin typeface="Arial Narrow" pitchFamily="34" charset="0"/>
                <a:cs typeface="Arial" pitchFamily="34" charset="0"/>
              </a:rPr>
              <a:t>LGE Internal Use Only</a:t>
            </a:r>
            <a:endParaRPr lang="ko-KR" altLang="en-US" sz="1200" b="0">
              <a:solidFill>
                <a:prstClr val="white">
                  <a:lumMod val="75000"/>
                </a:prstClr>
              </a:solidFill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11" name="텍스트 개체 틀 3">
            <a:extLst>
              <a:ext uri="{FF2B5EF4-FFF2-40B4-BE49-F238E27FC236}">
                <a16:creationId xmlns:a16="http://schemas.microsoft.com/office/drawing/2014/main" id="{5E8D9CA8-DBD5-F6AC-CD91-04591D777A9A}"/>
              </a:ext>
            </a:extLst>
          </p:cNvPr>
          <p:cNvSpPr txBox="1">
            <a:spLocks/>
          </p:cNvSpPr>
          <p:nvPr/>
        </p:nvSpPr>
        <p:spPr>
          <a:xfrm>
            <a:off x="244027" y="716106"/>
            <a:ext cx="5281670" cy="131420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271463" indent="-271463">
              <a:lnSpc>
                <a:spcPct val="110000"/>
              </a:lnSpc>
              <a:spcBef>
                <a:spcPts val="300"/>
              </a:spcBef>
              <a:buFont typeface="함초롬돋움" panose="020B0604000101010101" pitchFamily="50" charset="-127"/>
              <a:buChar char="❑"/>
              <a:defRPr sz="1200" b="1">
                <a:solidFill>
                  <a:srgbClr val="000000"/>
                </a:solidFill>
                <a:latin typeface="Arial Narrow"/>
                <a:ea typeface="LG스마트체 Regular"/>
              </a:defRPr>
            </a:lvl1pPr>
          </a:lstStyle>
          <a:p>
            <a:pPr marL="352425" lvl="0" indent="-171450" algn="just">
              <a:buFont typeface="Wingdings" pitchFamily="2" charset="2"/>
              <a:buChar char="v"/>
              <a:tabLst>
                <a:tab pos="261938" algn="l"/>
              </a:tabLst>
            </a:pPr>
            <a:r>
              <a:rPr lang="en-US" altLang="ko-KR" b="0" dirty="0">
                <a:solidFill>
                  <a:schemeClr val="tx1"/>
                </a:solidFill>
                <a:ea typeface="LG Smart UI SemiBold" panose="020B0700000101010101" pitchFamily="50" charset="-127"/>
                <a:cs typeface="Arial" panose="020B0604020202020204" pitchFamily="34" charset="0"/>
              </a:rPr>
              <a:t>Class Diagram(6)</a:t>
            </a:r>
          </a:p>
          <a:p>
            <a:pPr marL="180975" lvl="0" indent="0" algn="just">
              <a:buNone/>
              <a:tabLst>
                <a:tab pos="261938" algn="l"/>
              </a:tabLst>
            </a:pPr>
            <a:endParaRPr lang="en-US" altLang="ko-KR" b="0" dirty="0">
              <a:ea typeface="LG Smart UI SemiBold" panose="020B0700000101010101" pitchFamily="50" charset="-127"/>
              <a:cs typeface="Arial" panose="020B0604020202020204" pitchFamily="34" charset="0"/>
            </a:endParaRPr>
          </a:p>
          <a:p>
            <a:pPr marL="449263" lvl="0" indent="-261938">
              <a:lnSpc>
                <a:spcPct val="120000"/>
              </a:lnSpc>
              <a:spcBef>
                <a:spcPct val="50000"/>
              </a:spcBef>
              <a:buFont typeface="Arial" panose="020B0604020202020204" pitchFamily="34" charset="0"/>
              <a:buChar char="•"/>
              <a:defRPr/>
            </a:pPr>
            <a:endParaRPr lang="en-US" altLang="ko-KR" b="0" dirty="0">
              <a:latin typeface="LG Smart UI SemiBold" panose="020B0700000101010101" pitchFamily="50" charset="-127"/>
              <a:ea typeface="LG Smart UI SemiBold" panose="020B0700000101010101" pitchFamily="50" charset="-127"/>
              <a:cs typeface="Arial" panose="020B0604020202020204" pitchFamily="34" charset="0"/>
            </a:endParaRPr>
          </a:p>
          <a:p>
            <a:pPr lvl="0">
              <a:lnSpc>
                <a:spcPct val="120000"/>
              </a:lnSpc>
              <a:spcBef>
                <a:spcPct val="50000"/>
              </a:spcBef>
              <a:buFont typeface="Wingdings" panose="05000000000000000000" pitchFamily="2" charset="2"/>
              <a:buChar char="§"/>
              <a:defRPr/>
            </a:pPr>
            <a:endParaRPr lang="en-US" altLang="ko-KR" sz="1100" dirty="0">
              <a:latin typeface="LG Smart UI SemiBold" panose="020B0700000101010101" pitchFamily="50" charset="-127"/>
              <a:ea typeface="LG Smart UI SemiBold" panose="020B0700000101010101" pitchFamily="50" charset="-127"/>
              <a:cs typeface="Arial" panose="020B0604020202020204" pitchFamily="34" charset="0"/>
            </a:endParaRPr>
          </a:p>
          <a:p>
            <a:pPr lvl="0">
              <a:lnSpc>
                <a:spcPct val="120000"/>
              </a:lnSpc>
              <a:spcBef>
                <a:spcPct val="50000"/>
              </a:spcBef>
              <a:buFont typeface="Wingdings" panose="05000000000000000000" pitchFamily="2" charset="2"/>
              <a:buChar char="§"/>
              <a:defRPr/>
            </a:pPr>
            <a:endParaRPr lang="en-US" altLang="ko-KR" sz="1100" dirty="0">
              <a:latin typeface="LG Smart UI SemiBold" panose="020B0700000101010101" pitchFamily="50" charset="-127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2C47F39-0F00-4DA8-53A0-83EF0AB311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0399" y="926979"/>
            <a:ext cx="6026432" cy="478993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52BA5A1-DF7B-056A-D4F5-5CBE41740F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5804" y="926979"/>
            <a:ext cx="4058116" cy="5403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6189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620A5A-EEA5-AB4B-7B46-109A30024AC4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CEDF7557-72DD-A34A-8659-6DD33C33D1E3}" type="datetime1">
              <a:rPr lang="en-US" smtClean="0"/>
              <a:t>10/6/25</a:t>
            </a:fld>
            <a:endParaRPr lang="x-non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339E95-14DF-88A7-CFAA-E69C4F214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F5734-750F-6F44-80C1-1680C2239495}" type="slidenum">
              <a:rPr lang="x-none" smtClean="0"/>
              <a:t>5</a:t>
            </a:fld>
            <a:endParaRPr lang="x-none"/>
          </a:p>
        </p:txBody>
      </p:sp>
      <p:graphicFrame>
        <p:nvGraphicFramePr>
          <p:cNvPr id="6" name="표 1">
            <a:extLst>
              <a:ext uri="{FF2B5EF4-FFF2-40B4-BE49-F238E27FC236}">
                <a16:creationId xmlns:a16="http://schemas.microsoft.com/office/drawing/2014/main" id="{F913EF47-5F03-A88A-3039-840B39FD16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2625400"/>
              </p:ext>
            </p:extLst>
          </p:nvPr>
        </p:nvGraphicFramePr>
        <p:xfrm>
          <a:off x="695400" y="1052736"/>
          <a:ext cx="8568952" cy="28346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91435">
                  <a:extLst>
                    <a:ext uri="{9D8B030D-6E8A-4147-A177-3AD203B41FA5}">
                      <a16:colId xmlns:a16="http://schemas.microsoft.com/office/drawing/2014/main" val="1197659203"/>
                    </a:ext>
                  </a:extLst>
                </a:gridCol>
                <a:gridCol w="7677517">
                  <a:extLst>
                    <a:ext uri="{9D8B030D-6E8A-4147-A177-3AD203B41FA5}">
                      <a16:colId xmlns:a16="http://schemas.microsoft.com/office/drawing/2014/main" val="2602705436"/>
                    </a:ext>
                  </a:extLst>
                </a:gridCol>
              </a:tblGrid>
              <a:tr h="25202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Req.</a:t>
                      </a:r>
                      <a:r>
                        <a:rPr lang="en-US" sz="12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 ID</a:t>
                      </a:r>
                      <a:endParaRPr lang="en-US" sz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LG Smart UI SemiBold" panose="020B07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Description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2402582"/>
                  </a:ext>
                </a:extLst>
              </a:tr>
              <a:tr h="252028">
                <a:tc>
                  <a:txBody>
                    <a:bodyPr/>
                    <a:lstStyle/>
                    <a:p>
                      <a:pPr marL="0" marR="0" indent="0" algn="l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2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FR-01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Event Loop Management</a:t>
                      </a:r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: Framework shall provide event loop functionality to process </a:t>
                      </a:r>
                      <a:b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</a:br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messages, functions, and timers in unified manner.</a:t>
                      </a:r>
                      <a:endParaRPr kumimoji="1" lang="en-US" sz="12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LG Smart UI SemiBold" panose="020B07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6971679"/>
                  </a:ext>
                </a:extLst>
              </a:tr>
              <a:tr h="252028">
                <a:tc>
                  <a:txBody>
                    <a:bodyPr/>
                    <a:lstStyle/>
                    <a:p>
                      <a:pPr marL="0" marR="0" indent="0" algn="l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2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FR-02</a:t>
                      </a:r>
                    </a:p>
                    <a:p>
                      <a:endParaRPr lang="en-US" sz="12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LG Smart UI SemiBold" panose="020B07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200" b="1" i="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Message Processing</a:t>
                      </a:r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: Framework shall support Android-style message handling with Handler pattern for backward compatibility as</a:t>
                      </a:r>
                      <a:r>
                        <a:rPr lang="en-US" sz="1200" b="0" i="0" kern="1200" baseline="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currently used in Tiger Looper.</a:t>
                      </a:r>
                      <a:endParaRPr kumimoji="1" lang="en-US" sz="12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LG Smart UI SemiBold" panose="020B07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0588773"/>
                  </a:ext>
                </a:extLst>
              </a:tr>
              <a:tr h="252028">
                <a:tc>
                  <a:txBody>
                    <a:bodyPr/>
                    <a:lstStyle/>
                    <a:p>
                      <a:pPr marL="0" marR="0" indent="0" algn="l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2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FR-03</a:t>
                      </a:r>
                    </a:p>
                    <a:p>
                      <a:endParaRPr kumimoji="1" lang="en-US" sz="12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LG Smart UI SemiBold" panose="020B07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Function Execution</a:t>
                      </a:r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: Framework shall execute C++ lambda functions and std::function objects asynchronously on appropriate threads.</a:t>
                      </a:r>
                      <a:endParaRPr kumimoji="1" lang="en-US" sz="12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LG Smart UI SemiBold" panose="020B07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3877356"/>
                  </a:ext>
                </a:extLst>
              </a:tr>
              <a:tr h="252028"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2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FR-04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i="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Promise Chain Operations</a:t>
                      </a:r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: Framework shall support Promise&lt;T&gt; creation, chaining, and exception propagation for async workflows.</a:t>
                      </a:r>
                      <a:endParaRPr kumimoji="1" lang="en-US" sz="12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LG Smart UI SemiBold" panose="020B07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9004871"/>
                  </a:ext>
                </a:extLst>
              </a:tr>
              <a:tr h="252028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kumimoji="1" lang="en-US" sz="12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  FR-05</a:t>
                      </a:r>
                    </a:p>
                  </a:txBody>
                  <a:tcPr marL="16482" marR="16482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200" b="1" i="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Timer Management</a:t>
                      </a:r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: Framework shall create, schedule, and cancel timers with millisecond precision using efficient kernel mechanisms.</a:t>
                      </a:r>
                      <a:endParaRPr kumimoji="1" lang="en-US" sz="12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LG Smart UI SemiBold" panose="020B0700000101010101" pitchFamily="50" charset="-127"/>
                        <a:cs typeface="Arial" panose="020B0604020202020204" pitchFamily="34" charset="0"/>
                      </a:endParaRPr>
                    </a:p>
                  </a:txBody>
                  <a:tcPr marL="16482" marR="16482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8857693"/>
                  </a:ext>
                </a:extLst>
              </a:tr>
              <a:tr h="252028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kumimoji="1" lang="en-US" sz="12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  FR-06</a:t>
                      </a:r>
                    </a:p>
                  </a:txBody>
                  <a:tcPr marL="16482" marR="16482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200" b="1" i="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Error Handling</a:t>
                      </a:r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: Framework shall propagate exceptions through promise chains and provide error callbacks for async operations.</a:t>
                      </a:r>
                      <a:endParaRPr kumimoji="1" lang="en-US" sz="12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LG Smart UI SemiBold" panose="020B0700000101010101" pitchFamily="50" charset="-127"/>
                        <a:cs typeface="Arial" panose="020B0604020202020204" pitchFamily="34" charset="0"/>
                      </a:endParaRPr>
                    </a:p>
                  </a:txBody>
                  <a:tcPr marL="16482" marR="16482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16664300-94CB-0BA8-155A-E9C3B61C3EF0}"/>
              </a:ext>
            </a:extLst>
          </p:cNvPr>
          <p:cNvSpPr txBox="1"/>
          <p:nvPr/>
        </p:nvSpPr>
        <p:spPr>
          <a:xfrm>
            <a:off x="335360" y="98395"/>
            <a:ext cx="52205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3. Architectural Drivers</a:t>
            </a:r>
          </a:p>
        </p:txBody>
      </p:sp>
      <p:sp>
        <p:nvSpPr>
          <p:cNvPr id="8" name="텍스트 개체 틀 3">
            <a:extLst>
              <a:ext uri="{FF2B5EF4-FFF2-40B4-BE49-F238E27FC236}">
                <a16:creationId xmlns:a16="http://schemas.microsoft.com/office/drawing/2014/main" id="{0C25BF29-AB79-7AB2-4B11-674269EA1229}"/>
              </a:ext>
            </a:extLst>
          </p:cNvPr>
          <p:cNvSpPr txBox="1">
            <a:spLocks/>
          </p:cNvSpPr>
          <p:nvPr/>
        </p:nvSpPr>
        <p:spPr>
          <a:xfrm>
            <a:off x="438485" y="672117"/>
            <a:ext cx="11418155" cy="2585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271463" indent="-271463">
              <a:lnSpc>
                <a:spcPct val="110000"/>
              </a:lnSpc>
              <a:spcBef>
                <a:spcPts val="300"/>
              </a:spcBef>
              <a:buFont typeface="함초롬돋움" panose="020B0604000101010101" pitchFamily="50" charset="-127"/>
              <a:buChar char="❑"/>
              <a:defRPr sz="1200" b="1">
                <a:solidFill>
                  <a:srgbClr val="000000"/>
                </a:solidFill>
                <a:latin typeface="Arial Narrow"/>
                <a:ea typeface="LG스마트체 Regular"/>
              </a:defRPr>
            </a:lvl1pPr>
          </a:lstStyle>
          <a:p>
            <a:pPr lvl="0">
              <a:lnSpc>
                <a:spcPct val="120000"/>
              </a:lnSpc>
              <a:spcBef>
                <a:spcPct val="50000"/>
              </a:spcBef>
              <a:defRPr/>
            </a:pPr>
            <a:r>
              <a:rPr kumimoji="1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High-level Functional Requirement</a:t>
            </a:r>
            <a:endParaRPr lang="en-US" altLang="ko-KR" sz="1400" dirty="0"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9" name="직사각형 2">
            <a:extLst>
              <a:ext uri="{FF2B5EF4-FFF2-40B4-BE49-F238E27FC236}">
                <a16:creationId xmlns:a16="http://schemas.microsoft.com/office/drawing/2014/main" id="{694DA882-CD57-1B50-6683-2441E66585F9}"/>
              </a:ext>
            </a:extLst>
          </p:cNvPr>
          <p:cNvSpPr/>
          <p:nvPr/>
        </p:nvSpPr>
        <p:spPr>
          <a:xfrm>
            <a:off x="5375811" y="180980"/>
            <a:ext cx="1447810" cy="27698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 wrap="none" lIns="91429" tIns="45714" rIns="91429" bIns="45714">
            <a:spAutoFit/>
          </a:bodyPr>
          <a:lstStyle/>
          <a:p>
            <a:pPr>
              <a:defRPr/>
            </a:pPr>
            <a:r>
              <a:rPr lang="en-US" altLang="ko-KR" sz="1200" b="0" dirty="0">
                <a:solidFill>
                  <a:prstClr val="white">
                    <a:lumMod val="75000"/>
                  </a:prstClr>
                </a:solidFill>
                <a:latin typeface="Arial Narrow" pitchFamily="34" charset="0"/>
                <a:cs typeface="Arial" pitchFamily="34" charset="0"/>
              </a:rPr>
              <a:t>LGE Internal Use Only</a:t>
            </a:r>
            <a:endParaRPr lang="ko-KR" altLang="en-US" sz="1200" b="0" dirty="0">
              <a:solidFill>
                <a:prstClr val="white">
                  <a:lumMod val="75000"/>
                </a:prstClr>
              </a:solidFill>
              <a:latin typeface="Arial Narrow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97622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904E79-BD21-3A6B-AEEB-F112C7EFDCB5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CEDF7557-72DD-A34A-8659-6DD33C33D1E3}" type="datetime1">
              <a:rPr lang="en-US" smtClean="0"/>
              <a:t>10/6/25</a:t>
            </a:fld>
            <a:endParaRPr lang="x-non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E2726E-3D5A-FBE8-A1B5-B6A64CFDDA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F5734-750F-6F44-80C1-1680C2239495}" type="slidenum">
              <a:rPr lang="x-none" smtClean="0"/>
              <a:t>6</a:t>
            </a:fld>
            <a:endParaRPr lang="x-none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579AF2-EBE8-1168-C07D-186ABAECD71A}"/>
              </a:ext>
            </a:extLst>
          </p:cNvPr>
          <p:cNvSpPr txBox="1"/>
          <p:nvPr/>
        </p:nvSpPr>
        <p:spPr>
          <a:xfrm>
            <a:off x="335360" y="98395"/>
            <a:ext cx="52205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3. Architectural Drivers</a:t>
            </a:r>
          </a:p>
        </p:txBody>
      </p:sp>
      <p:graphicFrame>
        <p:nvGraphicFramePr>
          <p:cNvPr id="11" name="표 1">
            <a:extLst>
              <a:ext uri="{FF2B5EF4-FFF2-40B4-BE49-F238E27FC236}">
                <a16:creationId xmlns:a16="http://schemas.microsoft.com/office/drawing/2014/main" id="{CBA3C5BE-2FF3-6D85-367A-727544B317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175412"/>
              </p:ext>
            </p:extLst>
          </p:nvPr>
        </p:nvGraphicFramePr>
        <p:xfrm>
          <a:off x="725802" y="1081087"/>
          <a:ext cx="10789820" cy="24688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78840">
                  <a:extLst>
                    <a:ext uri="{9D8B030D-6E8A-4147-A177-3AD203B41FA5}">
                      <a16:colId xmlns:a16="http://schemas.microsoft.com/office/drawing/2014/main" val="1197659203"/>
                    </a:ext>
                  </a:extLst>
                </a:gridCol>
                <a:gridCol w="5685509">
                  <a:extLst>
                    <a:ext uri="{9D8B030D-6E8A-4147-A177-3AD203B41FA5}">
                      <a16:colId xmlns:a16="http://schemas.microsoft.com/office/drawing/2014/main" val="2602705436"/>
                    </a:ext>
                  </a:extLst>
                </a:gridCol>
                <a:gridCol w="1343422">
                  <a:extLst>
                    <a:ext uri="{9D8B030D-6E8A-4147-A177-3AD203B41FA5}">
                      <a16:colId xmlns:a16="http://schemas.microsoft.com/office/drawing/2014/main" val="1629548476"/>
                    </a:ext>
                  </a:extLst>
                </a:gridCol>
                <a:gridCol w="1047088">
                  <a:extLst>
                    <a:ext uri="{9D8B030D-6E8A-4147-A177-3AD203B41FA5}">
                      <a16:colId xmlns:a16="http://schemas.microsoft.com/office/drawing/2014/main" val="1474848662"/>
                    </a:ext>
                  </a:extLst>
                </a:gridCol>
                <a:gridCol w="1018045">
                  <a:extLst>
                    <a:ext uri="{9D8B030D-6E8A-4147-A177-3AD203B41FA5}">
                      <a16:colId xmlns:a16="http://schemas.microsoft.com/office/drawing/2014/main" val="129830481"/>
                    </a:ext>
                  </a:extLst>
                </a:gridCol>
                <a:gridCol w="716916">
                  <a:extLst>
                    <a:ext uri="{9D8B030D-6E8A-4147-A177-3AD203B41FA5}">
                      <a16:colId xmlns:a16="http://schemas.microsoft.com/office/drawing/2014/main" val="1210504044"/>
                    </a:ext>
                  </a:extLst>
                </a:gridCol>
              </a:tblGrid>
              <a:tr h="25202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Req.</a:t>
                      </a:r>
                      <a:r>
                        <a:rPr lang="en-US" sz="12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 ID</a:t>
                      </a:r>
                      <a:endParaRPr lang="en-US" sz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LG Smart UI SemiBold" panose="020B07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Description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Attribute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Business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importance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Difficulty</a:t>
                      </a:r>
                      <a:br>
                        <a:rPr 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</a:br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(Technical)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Priority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2402582"/>
                  </a:ext>
                </a:extLst>
              </a:tr>
              <a:tr h="252028"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QA-01</a:t>
                      </a:r>
                      <a:r>
                        <a:rPr lang="x-none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endParaRPr lang="en-US" sz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LG Smart UI SemiBold" panose="020B07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Framework</a:t>
                      </a:r>
                      <a:r>
                        <a:rPr lang="en-US" sz="1200" kern="1200" baseline="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must h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andle high-frequency events with response time under 1 sec.</a:t>
                      </a:r>
                    </a:p>
                    <a:p>
                      <a:endParaRPr lang="en-US" sz="12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Performance</a:t>
                      </a:r>
                      <a:r>
                        <a:rPr lang="x-none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endParaRPr lang="en-US" sz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LG Smart UI SemiBold" panose="020B07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H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H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6971679"/>
                  </a:ext>
                </a:extLst>
              </a:tr>
              <a:tr h="252028"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QA-02</a:t>
                      </a:r>
                      <a:r>
                        <a:rPr lang="x-none" sz="1200" kern="120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endParaRPr lang="en-US" sz="12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Framework must provide optimal resource utilization with advanced timer management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Efficiency</a:t>
                      </a:r>
                      <a:r>
                        <a:rPr lang="x-none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endParaRPr lang="en-US" sz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LG Smart UI SemiBold" panose="020B07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H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H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9004871"/>
                  </a:ext>
                </a:extLst>
              </a:tr>
              <a:tr h="252028"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QA-03</a:t>
                      </a:r>
                      <a:endParaRPr lang="en-US" sz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LG Smart UI SemiBold" panose="020B07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Framework</a:t>
                      </a:r>
                      <a:r>
                        <a:rPr lang="en-US" sz="1200" kern="1200" baseline="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should h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ide system complexity and support multiple programming paradigms.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Useability</a:t>
                      </a:r>
                      <a:r>
                        <a:rPr lang="x-none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endParaRPr lang="en-US" sz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LG Smart UI SemiBold" panose="020B07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M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M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8857693"/>
                  </a:ext>
                </a:extLst>
              </a:tr>
              <a:tr h="252028"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QA-04</a:t>
                      </a:r>
                      <a:endParaRPr lang="en-US" sz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LG Smart UI SemiBold" panose="020B07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Framework should</a:t>
                      </a:r>
                      <a:r>
                        <a:rPr lang="en-US" sz="1200" kern="1200" baseline="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provide b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ackward compatible API enhancement</a:t>
                      </a:r>
                      <a:r>
                        <a:rPr lang="en-US" sz="1200" kern="1200" baseline="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for Tiger Looper. Legacy client source code using Tiger Looper should not be impacted when using new framework.</a:t>
                      </a:r>
                      <a:endParaRPr lang="en-US" sz="12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Reusability</a:t>
                      </a:r>
                      <a:endParaRPr lang="en-US" sz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LG Smart UI SemiBold" panose="020B07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H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M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408335"/>
                  </a:ext>
                </a:extLst>
              </a:tr>
            </a:tbl>
          </a:graphicData>
        </a:graphic>
      </p:graphicFrame>
      <p:sp>
        <p:nvSpPr>
          <p:cNvPr id="14" name="직사각형 2">
            <a:extLst>
              <a:ext uri="{FF2B5EF4-FFF2-40B4-BE49-F238E27FC236}">
                <a16:creationId xmlns:a16="http://schemas.microsoft.com/office/drawing/2014/main" id="{BD9A4C8B-6BA5-DEF5-FCBB-2AB8C812D2AC}"/>
              </a:ext>
            </a:extLst>
          </p:cNvPr>
          <p:cNvSpPr/>
          <p:nvPr/>
        </p:nvSpPr>
        <p:spPr>
          <a:xfrm>
            <a:off x="5375811" y="180980"/>
            <a:ext cx="1447810" cy="27698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 wrap="none" lIns="91429" tIns="45714" rIns="91429" bIns="45714">
            <a:spAutoFit/>
          </a:bodyPr>
          <a:lstStyle/>
          <a:p>
            <a:pPr>
              <a:defRPr/>
            </a:pPr>
            <a:r>
              <a:rPr lang="en-US" altLang="ko-KR" sz="1200" b="0" dirty="0">
                <a:solidFill>
                  <a:prstClr val="white">
                    <a:lumMod val="75000"/>
                  </a:prstClr>
                </a:solidFill>
                <a:latin typeface="Arial Narrow" pitchFamily="34" charset="0"/>
                <a:cs typeface="Arial" pitchFamily="34" charset="0"/>
              </a:rPr>
              <a:t>LGE Internal Use Only</a:t>
            </a:r>
            <a:endParaRPr lang="ko-KR" altLang="en-US" sz="1200" b="0" dirty="0">
              <a:solidFill>
                <a:prstClr val="white">
                  <a:lumMod val="75000"/>
                </a:prstClr>
              </a:solidFill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8369551" y="3773799"/>
            <a:ext cx="3146071" cy="628147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323052" y="3763031"/>
            <a:ext cx="59503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>
                <a:latin typeface="Arial" panose="020B0604020202020204" pitchFamily="34" charset="0"/>
                <a:cs typeface="Arial" panose="020B0604020202020204" pitchFamily="34" charset="0"/>
              </a:rPr>
              <a:t>Legend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476018" y="3993863"/>
            <a:ext cx="30123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chemeClr val="dk1"/>
                </a:solidFill>
                <a:latin typeface="Arial" panose="020B0604020202020204" pitchFamily="34" charset="0"/>
              </a:rPr>
              <a:t>*Priority(1-5): the lower the value, the higher the priority</a:t>
            </a:r>
            <a:br>
              <a:rPr lang="en-US" sz="900" dirty="0">
                <a:solidFill>
                  <a:schemeClr val="dk1"/>
                </a:solidFill>
                <a:latin typeface="Arial" panose="020B0604020202020204" pitchFamily="34" charset="0"/>
              </a:rPr>
            </a:br>
            <a:r>
              <a:rPr lang="en-US" sz="900" dirty="0">
                <a:solidFill>
                  <a:schemeClr val="dk1"/>
                </a:solidFill>
                <a:latin typeface="Arial" panose="020B0604020202020204" pitchFamily="34" charset="0"/>
              </a:rPr>
              <a:t>*H: High, M: Medium.</a:t>
            </a:r>
          </a:p>
          <a:p>
            <a:endParaRPr lang="en-US" dirty="0"/>
          </a:p>
        </p:txBody>
      </p:sp>
      <p:sp>
        <p:nvSpPr>
          <p:cNvPr id="12" name="텍스트 개체 틀 3">
            <a:extLst>
              <a:ext uri="{FF2B5EF4-FFF2-40B4-BE49-F238E27FC236}">
                <a16:creationId xmlns:a16="http://schemas.microsoft.com/office/drawing/2014/main" id="{0C25BF29-AB79-7AB2-4B11-674269EA1229}"/>
              </a:ext>
            </a:extLst>
          </p:cNvPr>
          <p:cNvSpPr txBox="1">
            <a:spLocks/>
          </p:cNvSpPr>
          <p:nvPr/>
        </p:nvSpPr>
        <p:spPr>
          <a:xfrm>
            <a:off x="438485" y="672117"/>
            <a:ext cx="11418155" cy="2585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271463" indent="-271463">
              <a:lnSpc>
                <a:spcPct val="110000"/>
              </a:lnSpc>
              <a:spcBef>
                <a:spcPts val="300"/>
              </a:spcBef>
              <a:buFont typeface="함초롬돋움" panose="020B0604000101010101" pitchFamily="50" charset="-127"/>
              <a:buChar char="❑"/>
              <a:defRPr sz="1200" b="1">
                <a:solidFill>
                  <a:srgbClr val="000000"/>
                </a:solidFill>
                <a:latin typeface="Arial Narrow"/>
                <a:ea typeface="LG스마트체 Regular"/>
              </a:defRPr>
            </a:lvl1pPr>
          </a:lstStyle>
          <a:p>
            <a:pPr lvl="0">
              <a:lnSpc>
                <a:spcPct val="120000"/>
              </a:lnSpc>
              <a:spcBef>
                <a:spcPct val="50000"/>
              </a:spcBef>
              <a:defRPr/>
            </a:pPr>
            <a:r>
              <a:rPr kumimoji="1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Quality Attribute</a:t>
            </a:r>
            <a:endParaRPr lang="en-US" altLang="ko-KR" sz="1400" dirty="0"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12334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CA7F85-B2BB-A1A8-4252-B9D8F36EF6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029373" y="6476557"/>
            <a:ext cx="2743200" cy="365125"/>
          </a:xfrm>
        </p:spPr>
        <p:txBody>
          <a:bodyPr/>
          <a:lstStyle/>
          <a:p>
            <a:fld id="{9BEF5734-750F-6F44-80C1-1680C2239495}" type="slidenum">
              <a:rPr lang="x-none" smtClean="0"/>
              <a:t>7</a:t>
            </a:fld>
            <a:endParaRPr lang="x-none"/>
          </a:p>
        </p:txBody>
      </p:sp>
      <p:sp>
        <p:nvSpPr>
          <p:cNvPr id="2" name="텍스트 개체 틀 3">
            <a:extLst>
              <a:ext uri="{FF2B5EF4-FFF2-40B4-BE49-F238E27FC236}">
                <a16:creationId xmlns:a16="http://schemas.microsoft.com/office/drawing/2014/main" id="{BEEAF762-9F9D-A359-A3A6-D0D0A9D02EFF}"/>
              </a:ext>
            </a:extLst>
          </p:cNvPr>
          <p:cNvSpPr txBox="1">
            <a:spLocks/>
          </p:cNvSpPr>
          <p:nvPr/>
        </p:nvSpPr>
        <p:spPr>
          <a:xfrm>
            <a:off x="438485" y="501078"/>
            <a:ext cx="11418155" cy="2585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271463" indent="-271463">
              <a:lnSpc>
                <a:spcPct val="110000"/>
              </a:lnSpc>
              <a:spcBef>
                <a:spcPts val="300"/>
              </a:spcBef>
              <a:buFont typeface="함초롬돋움" panose="020B0604000101010101" pitchFamily="50" charset="-127"/>
              <a:buChar char="❑"/>
              <a:defRPr sz="1200" b="1">
                <a:solidFill>
                  <a:srgbClr val="000000"/>
                </a:solidFill>
                <a:latin typeface="Arial Narrow"/>
                <a:ea typeface="LG스마트체 Regular"/>
              </a:defRPr>
            </a:lvl1pPr>
          </a:lstStyle>
          <a:p>
            <a:pPr lvl="0">
              <a:lnSpc>
                <a:spcPct val="120000"/>
              </a:lnSpc>
              <a:spcBef>
                <a:spcPct val="50000"/>
              </a:spcBef>
            </a:pPr>
            <a:r>
              <a:rPr lang="en-US" altLang="ko-KR" sz="1400" dirty="0"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Static View of SW Task Framework</a:t>
            </a:r>
            <a:endParaRPr kumimoji="1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03BE35-39D5-00D7-B54B-322E79F74A56}"/>
              </a:ext>
            </a:extLst>
          </p:cNvPr>
          <p:cNvSpPr txBox="1"/>
          <p:nvPr/>
        </p:nvSpPr>
        <p:spPr>
          <a:xfrm>
            <a:off x="75270" y="93497"/>
            <a:ext cx="57606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b="1" dirty="0">
                <a:solidFill>
                  <a:prstClr val="black"/>
                </a:solidFill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4.</a:t>
            </a:r>
            <a:r>
              <a:rPr kumimoji="1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 Architectural</a:t>
            </a:r>
            <a:r>
              <a:rPr kumimoji="1" lang="en-US" altLang="ko-KR" sz="2000" b="1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 Representation</a:t>
            </a:r>
            <a:endParaRPr kumimoji="1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graphicFrame>
        <p:nvGraphicFramePr>
          <p:cNvPr id="6" name="표 1">
            <a:extLst>
              <a:ext uri="{FF2B5EF4-FFF2-40B4-BE49-F238E27FC236}">
                <a16:creationId xmlns:a16="http://schemas.microsoft.com/office/drawing/2014/main" id="{5703C7DA-6BD0-604E-6939-B4EC5EB818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8245495"/>
              </p:ext>
            </p:extLst>
          </p:nvPr>
        </p:nvGraphicFramePr>
        <p:xfrm>
          <a:off x="103307" y="807575"/>
          <a:ext cx="5669266" cy="525815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35633">
                  <a:extLst>
                    <a:ext uri="{9D8B030D-6E8A-4147-A177-3AD203B41FA5}">
                      <a16:colId xmlns:a16="http://schemas.microsoft.com/office/drawing/2014/main" val="1197659203"/>
                    </a:ext>
                  </a:extLst>
                </a:gridCol>
                <a:gridCol w="3122165">
                  <a:extLst>
                    <a:ext uri="{9D8B030D-6E8A-4147-A177-3AD203B41FA5}">
                      <a16:colId xmlns:a16="http://schemas.microsoft.com/office/drawing/2014/main" val="2602705436"/>
                    </a:ext>
                  </a:extLst>
                </a:gridCol>
                <a:gridCol w="1011468">
                  <a:extLst>
                    <a:ext uri="{9D8B030D-6E8A-4147-A177-3AD203B41FA5}">
                      <a16:colId xmlns:a16="http://schemas.microsoft.com/office/drawing/2014/main" val="1629548476"/>
                    </a:ext>
                  </a:extLst>
                </a:gridCol>
              </a:tblGrid>
              <a:tr h="25154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Component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Description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SRS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2402582"/>
                  </a:ext>
                </a:extLst>
              </a:tr>
              <a:tr h="44328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SLLooper</a:t>
                      </a:r>
                      <a:r>
                        <a:rPr lang="en-US" sz="10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Facade for unified event loop, handles function/message/timer</a:t>
                      </a:r>
                    </a:p>
                    <a:p>
                      <a:endParaRPr lang="en-US" sz="10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FR-01, FR-02, QA-01</a:t>
                      </a:r>
                    </a:p>
                    <a:p>
                      <a:pPr marL="0" marR="0" indent="0" algn="l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6971679"/>
                  </a:ext>
                </a:extLst>
              </a:tr>
              <a:tr h="35683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EventQueue</a:t>
                      </a:r>
                      <a:r>
                        <a:rPr lang="en-US" sz="10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</a:p>
                    <a:p>
                      <a:endParaRPr lang="en-US" sz="10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Thread-safe queue for messages and functions</a:t>
                      </a:r>
                    </a:p>
                    <a:p>
                      <a:endParaRPr lang="en-US" sz="10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FR-02, QA-03</a:t>
                      </a:r>
                    </a:p>
                    <a:p>
                      <a:pPr algn="l"/>
                      <a:endParaRPr lang="en-US" sz="10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59004871"/>
                  </a:ext>
                </a:extLst>
              </a:tr>
              <a:tr h="363347">
                <a:tc>
                  <a:txBody>
                    <a:bodyPr/>
                    <a:lstStyle/>
                    <a:p>
                      <a:r>
                        <a:rPr lang="en-US" sz="100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QueueItem</a:t>
                      </a:r>
                      <a:endParaRPr lang="en-US" sz="10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Abstract base class for all queueable event items</a:t>
                      </a:r>
                    </a:p>
                    <a:p>
                      <a:endParaRPr lang="en-US" sz="10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FR-01, QA-03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12349175"/>
                  </a:ext>
                </a:extLst>
              </a:tr>
              <a:tr h="332237">
                <a:tc>
                  <a:txBody>
                    <a:bodyPr/>
                    <a:lstStyle/>
                    <a:p>
                      <a:r>
                        <a:rPr lang="en-US" sz="10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Handler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Android-style message handler for backward compatibility</a:t>
                      </a:r>
                    </a:p>
                    <a:p>
                      <a:endParaRPr lang="en-US" sz="10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FR-02, QA-04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4425724"/>
                  </a:ext>
                </a:extLst>
              </a:tr>
              <a:tr h="50309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TimerManager</a:t>
                      </a:r>
                      <a:r>
                        <a:rPr lang="en-US" sz="10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</a:p>
                    <a:p>
                      <a:endParaRPr lang="en-US" sz="10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Manages timers, schedules/cancels with millisecond precision</a:t>
                      </a:r>
                    </a:p>
                    <a:p>
                      <a:endParaRPr lang="en-US" sz="10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FR-05, QA-02</a:t>
                      </a:r>
                    </a:p>
                    <a:p>
                      <a:pPr marL="0" marR="0" lvl="0" indent="0" algn="l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8857693"/>
                  </a:ext>
                </a:extLst>
              </a:tr>
              <a:tr h="32130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kern="120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epoll</a:t>
                      </a:r>
                      <a:r>
                        <a:rPr lang="en-US" sz="1000" kern="120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+ </a:t>
                      </a:r>
                      <a:r>
                        <a:rPr lang="en-US" sz="1000" kern="120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timerfd</a:t>
                      </a:r>
                      <a:r>
                        <a:rPr lang="en-US" sz="1000" kern="120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</a:p>
                    <a:p>
                      <a:endParaRPr lang="en-US" sz="1000" kern="120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0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Linux </a:t>
                      </a:r>
                      <a:r>
                        <a:rPr lang="da-DK" sz="100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kernel</a:t>
                      </a:r>
                      <a:r>
                        <a:rPr lang="da-DK" sz="10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integration for efficient timer events</a:t>
                      </a:r>
                    </a:p>
                    <a:p>
                      <a:endParaRPr lang="en-US" sz="10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FR-05, QA-02</a:t>
                      </a:r>
                    </a:p>
                    <a:p>
                      <a:pPr marL="0" marR="0" lvl="0" indent="0" algn="l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676063"/>
                  </a:ext>
                </a:extLst>
              </a:tr>
              <a:tr h="50309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kern="120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CpuTaskExecutor</a:t>
                      </a:r>
                      <a:endParaRPr lang="en-US" sz="1000" kern="120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endParaRPr lang="en-US" sz="1000" kern="120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Static methods for async CPU-bound task execution</a:t>
                      </a:r>
                    </a:p>
                    <a:p>
                      <a:endParaRPr lang="en-US" sz="10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FR-03, QA-01</a:t>
                      </a:r>
                    </a:p>
                    <a:p>
                      <a:pPr marL="0" marR="0" indent="0" algn="l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408335"/>
                  </a:ext>
                </a:extLst>
              </a:tr>
              <a:tr h="50309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kern="120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CPUTaskThread</a:t>
                      </a:r>
                      <a:r>
                        <a:rPr lang="en-US" sz="1000" kern="120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</a:p>
                    <a:p>
                      <a:endParaRPr lang="en-US" sz="1000" kern="120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Thread for executing heavy tasks asynchronously</a:t>
                      </a:r>
                    </a:p>
                    <a:p>
                      <a:endParaRPr lang="en-US" sz="10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FR-03, QA-01</a:t>
                      </a:r>
                    </a:p>
                    <a:p>
                      <a:pPr marL="0" marR="0" indent="0" algn="l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1607461"/>
                  </a:ext>
                </a:extLst>
              </a:tr>
              <a:tr h="20285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kern="120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Promise</a:t>
                      </a:r>
                    </a:p>
                    <a:p>
                      <a:endParaRPr lang="en-US" sz="1000" kern="120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Template for async result, supports chaining and error propagation</a:t>
                      </a:r>
                    </a:p>
                    <a:p>
                      <a:endParaRPr lang="en-US" sz="10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FR-04, FR-06, QA-01</a:t>
                      </a:r>
                    </a:p>
                    <a:p>
                      <a:pPr marL="0" marR="0" indent="0" algn="l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72638671"/>
                  </a:ext>
                </a:extLst>
              </a:tr>
              <a:tr h="54502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State</a:t>
                      </a:r>
                    </a:p>
                    <a:p>
                      <a:endParaRPr lang="en-US" sz="11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Template for state management and cross-thread coordination</a:t>
                      </a:r>
                    </a:p>
                    <a:p>
                      <a:endParaRPr lang="en-US" sz="1100" kern="120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FR-04, FR-06, QA-01 </a:t>
                      </a:r>
                    </a:p>
                    <a:p>
                      <a:pPr marL="0" marR="0" indent="0" algn="l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2436" y="4616025"/>
            <a:ext cx="1324204" cy="6024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B0DC94F-8017-4A24-7F98-C8206833B3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6001" y="0"/>
            <a:ext cx="5790682" cy="431138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8EAC3C7-68BE-D34E-495B-F00A6AF546A6}"/>
              </a:ext>
            </a:extLst>
          </p:cNvPr>
          <p:cNvSpPr txBox="1"/>
          <p:nvPr/>
        </p:nvSpPr>
        <p:spPr>
          <a:xfrm>
            <a:off x="7828272" y="5350020"/>
            <a:ext cx="26212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Fig 3: Module view for SW Task framework</a:t>
            </a:r>
          </a:p>
        </p:txBody>
      </p:sp>
    </p:spTree>
    <p:extLst>
      <p:ext uri="{BB962C8B-B14F-4D97-AF65-F5344CB8AC3E}">
        <p14:creationId xmlns:p14="http://schemas.microsoft.com/office/powerpoint/2010/main" val="17532756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F6B7A6-0F11-F877-047E-B5C272858D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5B66DC-29F4-EA01-22BD-6133920F9E8E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CEDF7557-72DD-A34A-8659-6DD33C33D1E3}" type="datetime1">
              <a:rPr lang="en-US" smtClean="0"/>
              <a:t>10/6/25</a:t>
            </a:fld>
            <a:endParaRPr lang="x-non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C2C612-8EBA-A28F-4D9A-574882DD7D02}"/>
              </a:ext>
            </a:extLst>
          </p:cNvPr>
          <p:cNvSpPr txBox="1"/>
          <p:nvPr/>
        </p:nvSpPr>
        <p:spPr>
          <a:xfrm>
            <a:off x="0" y="-19799"/>
            <a:ext cx="52205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b="1" noProof="0">
                <a:solidFill>
                  <a:prstClr val="black"/>
                </a:solidFill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5.1</a:t>
            </a:r>
            <a:r>
              <a:rPr kumimoji="1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 Architectural Decision</a:t>
            </a:r>
            <a:r>
              <a:rPr kumimoji="1" lang="en-US" altLang="ko-KR" sz="2000" b="1" i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 - Performance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0" name="텍스트 개체 틀 3">
            <a:extLst>
              <a:ext uri="{FF2B5EF4-FFF2-40B4-BE49-F238E27FC236}">
                <a16:creationId xmlns:a16="http://schemas.microsoft.com/office/drawing/2014/main" id="{90E7C8DE-9F4C-BCDE-C42F-4E6192D69155}"/>
              </a:ext>
            </a:extLst>
          </p:cNvPr>
          <p:cNvSpPr txBox="1">
            <a:spLocks/>
          </p:cNvSpPr>
          <p:nvPr/>
        </p:nvSpPr>
        <p:spPr>
          <a:xfrm>
            <a:off x="183558" y="590908"/>
            <a:ext cx="4297412" cy="1242718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271463" indent="-271463">
              <a:lnSpc>
                <a:spcPct val="110000"/>
              </a:lnSpc>
              <a:spcBef>
                <a:spcPts val="300"/>
              </a:spcBef>
              <a:buFont typeface="함초롬돋움" panose="020B0604000101010101" pitchFamily="50" charset="-127"/>
              <a:buChar char="❑"/>
              <a:defRPr sz="1200" b="1">
                <a:solidFill>
                  <a:srgbClr val="000000"/>
                </a:solidFill>
                <a:latin typeface="Arial Narrow"/>
                <a:ea typeface="LG스마트체 Regular"/>
              </a:defRPr>
            </a:lvl1pPr>
          </a:lstStyle>
          <a:p>
            <a:pPr>
              <a:lnSpc>
                <a:spcPct val="120000"/>
              </a:lnSpc>
              <a:spcBef>
                <a:spcPct val="50000"/>
              </a:spcBef>
              <a:buFont typeface="Wingdings" pitchFamily="2" charset="2"/>
              <a:buChar char="v"/>
            </a:pPr>
            <a: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AS-IS (Tiger Looper)</a:t>
            </a:r>
          </a:p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Single Event Thread Architecture</a:t>
            </a:r>
            <a:endParaRPr lang="en-US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- Tiger Looper is a C++ library for event loop, which is based on Android-style handling (message, handler, looper).</a:t>
            </a:r>
          </a:p>
          <a:p>
            <a:pPr marL="0" indent="0">
              <a:buNone/>
            </a:pP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- Client application creates message using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obtainMessage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(), send it to event loop using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sendMessage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().</a:t>
            </a:r>
          </a:p>
          <a:p>
            <a:pPr marL="0" indent="0">
              <a:buNone/>
            </a:pP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- The event loop run on a separate event loop thread and handle messages in message queue asynchronously using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dispatchMessage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().</a:t>
            </a:r>
          </a:p>
          <a:p>
            <a:pPr marL="0" indent="0">
              <a:buNone/>
            </a:pP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- The dedicated event loop thread prevents blocking of the main application thread when processing multiple events.</a:t>
            </a:r>
          </a:p>
          <a:p>
            <a:pPr marL="0" indent="0">
              <a:buNone/>
            </a:pPr>
            <a:endParaRPr lang="en-US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Current issue of Tiger looper</a:t>
            </a:r>
          </a:p>
          <a:p>
            <a:pPr marL="0" indent="0">
              <a:buNone/>
            </a:pP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- Only support C++ 11 standard, lack support of high-performance modern C++ stands (C++ 14/17/20)</a:t>
            </a:r>
          </a:p>
          <a:p>
            <a:pPr marL="0" indent="0">
              <a:buNone/>
            </a:pP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- Tiger Looper uses single event thread architecture.</a:t>
            </a:r>
          </a:p>
          <a:p>
            <a:pPr marL="0" indent="0">
              <a:buNone/>
            </a:pP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- All operations processed sequentially on one thread</a:t>
            </a:r>
          </a:p>
          <a:p>
            <a:pPr marL="0" indent="0">
              <a:buNone/>
            </a:pP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- Event loop blocks on CPU-bound tasks (heavy task)</a:t>
            </a:r>
          </a:p>
          <a:p>
            <a:pPr marL="0" indent="0">
              <a:buNone/>
            </a:pP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- No parallelism possible, cannot utilize multiple CPU cores</a:t>
            </a:r>
          </a:p>
          <a:p>
            <a:pPr marL="0" indent="0">
              <a:buNone/>
            </a:pP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- CPU-bound tasks freeze the system</a:t>
            </a:r>
          </a:p>
          <a:p>
            <a:pPr marL="0" indent="0">
              <a:buNone/>
            </a:pP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- Sequential bottleneck under load</a:t>
            </a:r>
          </a:p>
          <a:p>
            <a:pPr marL="0" indent="0">
              <a:buNone/>
            </a:pPr>
            <a:endParaRPr lang="en-US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itchFamily="2" charset="2"/>
              <a:buChar char="Ø"/>
            </a:pPr>
            <a:r>
              <a:rPr lang="en-US" b="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Tiger Looper's single-threaded design fundamentally limits performance and client application experience.</a:t>
            </a:r>
          </a:p>
          <a:p>
            <a:pPr marL="0" indent="0">
              <a:buNone/>
            </a:pPr>
            <a:endParaRPr lang="en-US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Tx/>
              <a:buChar char="-"/>
            </a:pPr>
            <a:endParaRPr lang="en-US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endParaRPr lang="en-US" sz="1000" dirty="0">
              <a:latin typeface="Arial" panose="020B0604020202020204" pitchFamily="34" charset="0"/>
              <a:ea typeface="LG스마트체 Regular" panose="020B0600000101010101" pitchFamily="50" charset="-127"/>
              <a:cs typeface="Arial" panose="020B0604020202020204" pitchFamily="34" charset="0"/>
            </a:endParaRPr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endParaRPr lang="x-none" sz="1400">
              <a:latin typeface="Arial" panose="020B0604020202020204" pitchFamily="34" charset="0"/>
              <a:ea typeface="LG스마트체 Regular" panose="020B0600000101010101" pitchFamily="50" charset="-127"/>
              <a:cs typeface="Arial" panose="020B0604020202020204" pitchFamily="34" charset="0"/>
            </a:endParaRPr>
          </a:p>
          <a:p>
            <a:pPr marL="0" lvl="0" indent="0">
              <a:lnSpc>
                <a:spcPct val="120000"/>
              </a:lnSpc>
              <a:spcBef>
                <a:spcPct val="50000"/>
              </a:spcBef>
              <a:buNone/>
            </a:pP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endParaRPr kumimoji="1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G Smart UI SemiBold" panose="020B0700000101010101" pitchFamily="50" charset="-127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C718DA60-BB90-D9A8-1ADC-8A7F19E0AC2D}"/>
              </a:ext>
            </a:extLst>
          </p:cNvPr>
          <p:cNvSpPr txBox="1">
            <a:spLocks/>
          </p:cNvSpPr>
          <p:nvPr/>
        </p:nvSpPr>
        <p:spPr>
          <a:xfrm>
            <a:off x="4464635" y="650113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x-none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EF5734-750F-6F44-80C1-1680C2239495}" type="slidenum">
              <a:rPr lang="x-none" smtClean="0"/>
              <a:pPr/>
              <a:t>8</a:t>
            </a:fld>
            <a:endParaRPr lang="x-none"/>
          </a:p>
        </p:txBody>
      </p:sp>
      <p:graphicFrame>
        <p:nvGraphicFramePr>
          <p:cNvPr id="6" name="표 36">
            <a:extLst>
              <a:ext uri="{FF2B5EF4-FFF2-40B4-BE49-F238E27FC236}">
                <a16:creationId xmlns:a16="http://schemas.microsoft.com/office/drawing/2014/main" id="{40513D3F-7450-3E3E-B7C0-CE6E580813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9796104"/>
              </p:ext>
            </p:extLst>
          </p:nvPr>
        </p:nvGraphicFramePr>
        <p:xfrm>
          <a:off x="6014721" y="137927"/>
          <a:ext cx="6099623" cy="457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75350">
                  <a:extLst>
                    <a:ext uri="{9D8B030D-6E8A-4147-A177-3AD203B41FA5}">
                      <a16:colId xmlns:a16="http://schemas.microsoft.com/office/drawing/2014/main" val="1957302077"/>
                    </a:ext>
                  </a:extLst>
                </a:gridCol>
                <a:gridCol w="5124273">
                  <a:extLst>
                    <a:ext uri="{9D8B030D-6E8A-4147-A177-3AD203B41FA5}">
                      <a16:colId xmlns:a16="http://schemas.microsoft.com/office/drawing/2014/main" val="508759771"/>
                    </a:ext>
                  </a:extLst>
                </a:gridCol>
              </a:tblGrid>
              <a:tr h="323627">
                <a:tc>
                  <a:txBody>
                    <a:bodyPr/>
                    <a:lstStyle/>
                    <a:p>
                      <a:r>
                        <a:rPr lang="en-US" sz="1200" b="0" kern="120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QA-01</a:t>
                      </a:r>
                      <a:r>
                        <a:rPr lang="x-none" sz="1200" b="0" kern="120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 </a:t>
                      </a:r>
                      <a:endParaRPr lang="en-US" sz="1200" b="0" kern="1200">
                        <a:solidFill>
                          <a:srgbClr val="C00000"/>
                        </a:solidFill>
                        <a:latin typeface="Arial" panose="020B0604020202020204" pitchFamily="34" charset="0"/>
                        <a:ea typeface="LG Smart UI SemiBold" panose="020B07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20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Framework</a:t>
                      </a:r>
                      <a:r>
                        <a:rPr lang="en-US" sz="1200" b="0" kern="1200" baseline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must h</a:t>
                      </a:r>
                      <a:r>
                        <a:rPr lang="en-US" sz="1200" b="0" kern="120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andle high-frequency events with response time under 1 sec.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2399166"/>
                  </a:ext>
                </a:extLst>
              </a:tr>
            </a:tbl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142" y="633494"/>
            <a:ext cx="4166300" cy="442999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4979" y="5063484"/>
            <a:ext cx="1220968" cy="72115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A1E0BC2-BB7A-7E6F-A532-437DE1E34AB4}"/>
              </a:ext>
            </a:extLst>
          </p:cNvPr>
          <p:cNvSpPr txBox="1"/>
          <p:nvPr/>
        </p:nvSpPr>
        <p:spPr>
          <a:xfrm>
            <a:off x="8293965" y="5613682"/>
            <a:ext cx="19591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Fig 4: System Context Diagram</a:t>
            </a:r>
          </a:p>
        </p:txBody>
      </p:sp>
    </p:spTree>
    <p:extLst>
      <p:ext uri="{BB962C8B-B14F-4D97-AF65-F5344CB8AC3E}">
        <p14:creationId xmlns:p14="http://schemas.microsoft.com/office/powerpoint/2010/main" val="30349282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DDF4D2-1634-FEC3-F6FA-5DC0ADD9A4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D4A7AD-49AB-40E0-BBA9-176AA8908D8D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CEDF7557-72DD-A34A-8659-6DD33C33D1E3}" type="datetime1">
              <a:rPr lang="en-US" smtClean="0"/>
              <a:t>10/6/25</a:t>
            </a:fld>
            <a:endParaRPr lang="x-non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DAD3CF-4A86-A88C-C5EE-1254C8446EDE}"/>
              </a:ext>
            </a:extLst>
          </p:cNvPr>
          <p:cNvSpPr txBox="1"/>
          <p:nvPr/>
        </p:nvSpPr>
        <p:spPr>
          <a:xfrm>
            <a:off x="0" y="-19799"/>
            <a:ext cx="52205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b="1" noProof="0">
                <a:solidFill>
                  <a:prstClr val="black"/>
                </a:solidFill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5</a:t>
            </a:r>
            <a:r>
              <a:rPr kumimoji="1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.1 Architectural Decision</a:t>
            </a:r>
            <a:r>
              <a:rPr kumimoji="1" lang="en-US" altLang="ko-KR" sz="2000" b="1" i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 - Performance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0" name="텍스트 개체 틀 3">
            <a:extLst>
              <a:ext uri="{FF2B5EF4-FFF2-40B4-BE49-F238E27FC236}">
                <a16:creationId xmlns:a16="http://schemas.microsoft.com/office/drawing/2014/main" id="{E58D85AC-214B-80B1-FD8A-7555192F11E0}"/>
              </a:ext>
            </a:extLst>
          </p:cNvPr>
          <p:cNvSpPr txBox="1">
            <a:spLocks/>
          </p:cNvSpPr>
          <p:nvPr/>
        </p:nvSpPr>
        <p:spPr>
          <a:xfrm>
            <a:off x="71022" y="457967"/>
            <a:ext cx="8306061" cy="729962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271463" indent="-271463">
              <a:lnSpc>
                <a:spcPct val="110000"/>
              </a:lnSpc>
              <a:spcBef>
                <a:spcPts val="300"/>
              </a:spcBef>
              <a:buFont typeface="함초롬돋움" panose="020B0604000101010101" pitchFamily="50" charset="-127"/>
              <a:buChar char="❑"/>
              <a:defRPr sz="1200" b="1">
                <a:solidFill>
                  <a:srgbClr val="000000"/>
                </a:solidFill>
                <a:latin typeface="Arial Narrow"/>
                <a:ea typeface="LG스마트체 Regular"/>
              </a:defRPr>
            </a:lvl1pPr>
          </a:lstStyle>
          <a:p>
            <a:pPr lvl="0">
              <a:lnSpc>
                <a:spcPct val="120000"/>
              </a:lnSpc>
              <a:spcBef>
                <a:spcPct val="50000"/>
              </a:spcBef>
              <a:buFont typeface="Wingdings" pitchFamily="2" charset="2"/>
              <a:buChar char="v"/>
            </a:pPr>
            <a: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TO-BE (SW Task)</a:t>
            </a:r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- To meet QA-01: </a:t>
            </a:r>
            <a:r>
              <a:rPr lang="en-US" sz="1400" b="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Framework must handle high-frequency events with response time under 1 sec (Performance).</a:t>
            </a:r>
          </a:p>
          <a:p>
            <a:pPr marL="0" lvl="0" indent="0">
              <a:lnSpc>
                <a:spcPct val="120000"/>
              </a:lnSpc>
              <a:spcBef>
                <a:spcPct val="50000"/>
              </a:spcBef>
              <a:buNone/>
            </a:pP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SW Task framework use two strategies: </a:t>
            </a:r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Strategy 1</a:t>
            </a:r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r>
              <a:rPr lang="en-US" b="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- Use advanced Multi-Thread architecture for different workloads </a:t>
            </a:r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r>
              <a:rPr lang="en-US" b="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- Clarify and handle task/events based on type of task/event load (light/normal/heavy)</a:t>
            </a:r>
            <a:br>
              <a:rPr lang="en-US" sz="1400" b="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endParaRPr lang="en-US" sz="1400" b="0" dirty="0">
              <a:latin typeface="Arial" panose="020B0604020202020204" pitchFamily="34" charset="0"/>
              <a:ea typeface="LG스마트체 Regular" panose="020B0600000101010101" pitchFamily="50" charset="-127"/>
              <a:cs typeface="Arial" panose="020B0604020202020204" pitchFamily="34" charset="0"/>
            </a:endParaRPr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Strategy 2</a:t>
            </a:r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- Use Promise-based concurrency (Promise A+ standard in JavaScript): design following JS Promise standard but implementation in C++.</a:t>
            </a:r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- Use Coroutines-based concurrency (C++ 20 feature for async operation)</a:t>
            </a: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endParaRPr kumimoji="1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G Smart UI SemiBold" panose="020B0700000101010101" pitchFamily="50" charset="-127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7873BBB3-85B6-CBB2-58F3-BA024DDDB215}"/>
              </a:ext>
            </a:extLst>
          </p:cNvPr>
          <p:cNvSpPr txBox="1">
            <a:spLocks/>
          </p:cNvSpPr>
          <p:nvPr/>
        </p:nvSpPr>
        <p:spPr>
          <a:xfrm>
            <a:off x="4464635" y="650113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x-none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EF5734-750F-6F44-80C1-1680C2239495}" type="slidenum">
              <a:rPr lang="x-none" smtClean="0"/>
              <a:pPr/>
              <a:t>9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6965278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8930</TotalTime>
  <Words>5393</Words>
  <Application>Microsoft Macintosh PowerPoint</Application>
  <PresentationFormat>Widescreen</PresentationFormat>
  <Paragraphs>910</Paragraphs>
  <Slides>47</Slides>
  <Notes>42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5" baseType="lpstr">
      <vt:lpstr>Arial</vt:lpstr>
      <vt:lpstr>Arial Narrow</vt:lpstr>
      <vt:lpstr>Calibri</vt:lpstr>
      <vt:lpstr>Calibri Light</vt:lpstr>
      <vt:lpstr>LG Smart UI SemiBold</vt:lpstr>
      <vt:lpstr>Times New Roman</vt:lpstr>
      <vt:lpstr>Wingdings</vt:lpstr>
      <vt:lpstr>Office Theme</vt:lpstr>
      <vt:lpstr>PowerPoint Presentation</vt:lpstr>
      <vt:lpstr>PowerPoint Presentation</vt:lpstr>
      <vt:lpstr>1. Project Overview </vt:lpstr>
      <vt:lpstr>2. Project Context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Tai Tran Anh</dc:creator>
  <cp:lastModifiedBy>Tai Tran Anh</cp:lastModifiedBy>
  <cp:revision>326</cp:revision>
  <dcterms:created xsi:type="dcterms:W3CDTF">2023-12-04T21:41:05Z</dcterms:created>
  <dcterms:modified xsi:type="dcterms:W3CDTF">2025-10-06T04:52:10Z</dcterms:modified>
</cp:coreProperties>
</file>